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81" r:id="rId1"/>
  </p:sldMasterIdLst>
  <p:notesMasterIdLst>
    <p:notesMasterId r:id="rId61"/>
  </p:notesMasterIdLst>
  <p:sldIdLst>
    <p:sldId id="256" r:id="rId2"/>
    <p:sldId id="257" r:id="rId3"/>
    <p:sldId id="258" r:id="rId4"/>
    <p:sldId id="298" r:id="rId5"/>
    <p:sldId id="260" r:id="rId6"/>
    <p:sldId id="259" r:id="rId7"/>
    <p:sldId id="312" r:id="rId8"/>
    <p:sldId id="263" r:id="rId9"/>
    <p:sldId id="261" r:id="rId10"/>
    <p:sldId id="409" r:id="rId11"/>
    <p:sldId id="410" r:id="rId12"/>
    <p:sldId id="264" r:id="rId13"/>
    <p:sldId id="265" r:id="rId14"/>
    <p:sldId id="411" r:id="rId15"/>
    <p:sldId id="267" r:id="rId16"/>
    <p:sldId id="413" r:id="rId17"/>
    <p:sldId id="297" r:id="rId18"/>
    <p:sldId id="294" r:id="rId19"/>
    <p:sldId id="300" r:id="rId20"/>
    <p:sldId id="301" r:id="rId21"/>
    <p:sldId id="302" r:id="rId22"/>
    <p:sldId id="303" r:id="rId23"/>
    <p:sldId id="304" r:id="rId24"/>
    <p:sldId id="306" r:id="rId25"/>
    <p:sldId id="305" r:id="rId26"/>
    <p:sldId id="307" r:id="rId27"/>
    <p:sldId id="308" r:id="rId28"/>
    <p:sldId id="358" r:id="rId29"/>
    <p:sldId id="361" r:id="rId30"/>
    <p:sldId id="359" r:id="rId31"/>
    <p:sldId id="360" r:id="rId32"/>
    <p:sldId id="309" r:id="rId33"/>
    <p:sldId id="310" r:id="rId34"/>
    <p:sldId id="315" r:id="rId35"/>
    <p:sldId id="317" r:id="rId36"/>
    <p:sldId id="318" r:id="rId37"/>
    <p:sldId id="319" r:id="rId38"/>
    <p:sldId id="320" r:id="rId39"/>
    <p:sldId id="327" r:id="rId40"/>
    <p:sldId id="321" r:id="rId41"/>
    <p:sldId id="322" r:id="rId42"/>
    <p:sldId id="324" r:id="rId43"/>
    <p:sldId id="323" r:id="rId44"/>
    <p:sldId id="325" r:id="rId45"/>
    <p:sldId id="326" r:id="rId46"/>
    <p:sldId id="328" r:id="rId47"/>
    <p:sldId id="329" r:id="rId48"/>
    <p:sldId id="330" r:id="rId49"/>
    <p:sldId id="333" r:id="rId50"/>
    <p:sldId id="334" r:id="rId51"/>
    <p:sldId id="335" r:id="rId52"/>
    <p:sldId id="336" r:id="rId53"/>
    <p:sldId id="337" r:id="rId54"/>
    <p:sldId id="338" r:id="rId55"/>
    <p:sldId id="339" r:id="rId56"/>
    <p:sldId id="340" r:id="rId57"/>
    <p:sldId id="341" r:id="rId58"/>
    <p:sldId id="342" r:id="rId59"/>
    <p:sldId id="343" r:id="rId6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94"/>
    <p:restoredTop sz="82162" autoAdjust="0"/>
  </p:normalViewPr>
  <p:slideViewPr>
    <p:cSldViewPr snapToGrid="0" snapToObjects="1">
      <p:cViewPr varScale="1">
        <p:scale>
          <a:sx n="79" d="100"/>
          <a:sy n="79" d="100"/>
        </p:scale>
        <p:origin x="1336" y="1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25FDEB-EA2C-AC48-9416-CCBF4EBC4FD0}" type="datetimeFigureOut">
              <a:rPr lang="fr-FR" smtClean="0"/>
              <a:t>17/01/2020</a:t>
            </a:fld>
            <a:endParaRPr lang="fr-FR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A846BF-9AE5-7348-BC11-0C0B5360FFF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89243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A846BF-9AE5-7348-BC11-0C0B5360FFFC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754135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A846BF-9AE5-7348-BC11-0C0B5360FFFC}" type="slidenum">
              <a:rPr lang="fr-FR" smtClean="0"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170580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Ajouter ordre des filtres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A846BF-9AE5-7348-BC11-0C0B5360FFFC}" type="slidenum">
              <a:rPr lang="fr-FR" smtClean="0"/>
              <a:t>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909457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A846BF-9AE5-7348-BC11-0C0B5360FFFC}" type="slidenum">
              <a:rPr lang="fr-FR" smtClean="0"/>
              <a:t>34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557067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requestScropre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A846BF-9AE5-7348-BC11-0C0B5360FFFC}" type="slidenum">
              <a:rPr lang="fr-FR" smtClean="0"/>
              <a:t>47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163925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fr-FR"/>
              <a:t>Cliquez et modifiez le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fr-FR"/>
              <a:t>Cliquez pour modifier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F68E2-58F2-4D09-BE8B-E3BD06533059}" type="datetimeFigureOut">
              <a:rPr lang="en-US" smtClean="0"/>
              <a:t>1/17/20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‹N°›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26456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6473-DF6D-4702-B328-E0DD40540A4E}" type="datetimeFigureOut">
              <a:rPr lang="en-US" smtClean="0"/>
              <a:t>1/17/20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50993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fr-FR"/>
              <a:t>Cliquez et modifiez le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F7E3A-B166-407D-9866-32884E7D5B37}" type="datetimeFigureOut">
              <a:rPr lang="en-US" smtClean="0"/>
              <a:t>1/17/20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50667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fr-FR"/>
              <a:t>Cliquez et modifiez le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FC5F6-F338-4AE4-BB23-26385BCFC423}" type="datetimeFigureOut">
              <a:rPr lang="en-US" smtClean="0"/>
              <a:t>1/17/20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14983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-tête de sec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fr-FR"/>
              <a:t>Cliquez et modifiez le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 smtClean="0"/>
              <a:t>1/17/20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‹N°›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80003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fr-FR"/>
              <a:t>Cliquez et modifiez le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4D41-86C1-4908-B66A-0B50CEB3BF29}" type="datetimeFigureOut">
              <a:rPr lang="en-US" smtClean="0"/>
              <a:t>1/17/20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31797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fr-FR"/>
              <a:t>Cliquez et modifiez le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6E2C-56C1-4E0D-A793-0088A7FDD37E}" type="datetimeFigureOut">
              <a:rPr lang="en-US" smtClean="0"/>
              <a:t>1/17/20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82131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smtClean="0"/>
              <a:t>1/17/20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26187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 smtClean="0"/>
              <a:t>1/17/20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11814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fr-FR"/>
              <a:t>Cliquez et modifiez le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2ABBEA6-7C60-4B02-AE87-00D78D8422AF}" type="datetimeFigureOut">
              <a:rPr lang="en-US" smtClean="0"/>
              <a:t>1/17/20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0796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fr-FR"/>
              <a:t>Cliquez et modifiez le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Faire glisser l'image vers l'espace réservé ou cliquer sur l'icône pour l'ajouter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D897-D46E-4AD2-BD9B-49DD3E640873}" type="datetimeFigureOut">
              <a:rPr lang="en-US" smtClean="0"/>
              <a:t>1/17/20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1424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/>
              <a:t>Cliquez et modifiez le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8624D31-43A5-475A-80CF-332C9F6DCF35}" type="datetimeFigureOut">
              <a:rPr lang="en-US" smtClean="0"/>
              <a:t>1/17/20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‹N°›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49344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2" r:id="rId1"/>
    <p:sldLayoutId id="2147483783" r:id="rId2"/>
    <p:sldLayoutId id="2147483784" r:id="rId3"/>
    <p:sldLayoutId id="2147483785" r:id="rId4"/>
    <p:sldLayoutId id="2147483786" r:id="rId5"/>
    <p:sldLayoutId id="2147483787" r:id="rId6"/>
    <p:sldLayoutId id="2147483788" r:id="rId7"/>
    <p:sldLayoutId id="2147483789" r:id="rId8"/>
    <p:sldLayoutId id="2147483790" r:id="rId9"/>
    <p:sldLayoutId id="2147483791" r:id="rId10"/>
    <p:sldLayoutId id="2147483792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hyperlink" Target="mailto:alexis.souquiere@michelin.com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javaee.github.io/javaee-spec/javadocs/javax/servlet/http/HttpServletRequest.html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javaee.github.io/javaee-spec/javadocs/javax/servlet/http/HttpServletResponse.html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tif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oracle.com/javaee/5/tutorial/doc/bnahq.html#bnaij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Java EE / Jakarta EE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Alexis SOUQUIERE</a:t>
            </a:r>
          </a:p>
        </p:txBody>
      </p:sp>
    </p:spTree>
    <p:extLst>
      <p:ext uri="{BB962C8B-B14F-4D97-AF65-F5344CB8AC3E}">
        <p14:creationId xmlns:p14="http://schemas.microsoft.com/office/powerpoint/2010/main" val="16898737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Java EE 8 vs Jakarta EE 8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4800"/>
          </a:xfrm>
        </p:spPr>
        <p:txBody>
          <a:bodyPr lIns="0">
            <a:normAutofit/>
          </a:bodyPr>
          <a:lstStyle/>
          <a:p>
            <a:pPr marL="200025" lvl="1" indent="0">
              <a:buNone/>
            </a:pPr>
            <a:r>
              <a:rPr lang="fr-FR" b="1" dirty="0"/>
              <a:t>Java EE 8</a:t>
            </a:r>
          </a:p>
          <a:p>
            <a:pPr marL="536575" lvl="1" indent="-336550">
              <a:buFont typeface="Arial" charset="0"/>
              <a:buChar char="•"/>
            </a:pPr>
            <a:r>
              <a:rPr lang="fr-FR" sz="1600" dirty="0"/>
              <a:t>Dernière version de Java EE par Oracle</a:t>
            </a:r>
          </a:p>
          <a:p>
            <a:pPr marL="536575" lvl="1" indent="-336550">
              <a:buFont typeface="Arial" charset="0"/>
              <a:buChar char="•"/>
            </a:pPr>
            <a:endParaRPr lang="fr-FR" sz="1600" dirty="0"/>
          </a:p>
          <a:p>
            <a:pPr marL="200025" lvl="1" indent="0">
              <a:buNone/>
            </a:pPr>
            <a:r>
              <a:rPr lang="fr-FR" b="1" dirty="0"/>
              <a:t>Jakarta EE 8</a:t>
            </a:r>
          </a:p>
          <a:p>
            <a:pPr marL="536575" lvl="1" indent="-336550">
              <a:buFont typeface="Arial" charset="0"/>
              <a:buChar char="•"/>
            </a:pPr>
            <a:r>
              <a:rPr lang="fr-FR" sz="1600" dirty="0"/>
              <a:t>Première version de Jakarta EE par la fondation Eclipse (septembre 2019)</a:t>
            </a:r>
          </a:p>
          <a:p>
            <a:pPr marL="536575" lvl="1" indent="-336550">
              <a:buFont typeface="Arial" charset="0"/>
              <a:buChar char="•"/>
            </a:pPr>
            <a:r>
              <a:rPr lang="fr-FR" sz="1600" dirty="0"/>
              <a:t>Compatible avec les spécifications Java EE 8</a:t>
            </a:r>
          </a:p>
          <a:p>
            <a:pPr marL="536575" lvl="1" indent="-336550">
              <a:buFont typeface="Arial" charset="0"/>
              <a:buChar char="•"/>
            </a:pPr>
            <a:r>
              <a:rPr lang="fr-FR" sz="1600" dirty="0"/>
              <a:t>Mise à jour des processus (JESP en remplacement de JCP)</a:t>
            </a:r>
          </a:p>
          <a:p>
            <a:pPr marL="536575" lvl="1" indent="-336550">
              <a:buFont typeface="Arial" charset="0"/>
              <a:buChar char="•"/>
            </a:pPr>
            <a:endParaRPr lang="fr-FR" sz="1600" dirty="0"/>
          </a:p>
          <a:p>
            <a:pPr marL="200025" lvl="1" indent="0">
              <a:buNone/>
            </a:pPr>
            <a:r>
              <a:rPr lang="fr-FR" b="1" dirty="0"/>
              <a:t>Jakarta EE 9</a:t>
            </a:r>
          </a:p>
          <a:p>
            <a:pPr marL="536575" lvl="1" indent="-336550">
              <a:buFont typeface="Arial" charset="0"/>
              <a:buChar char="•"/>
            </a:pPr>
            <a:r>
              <a:rPr lang="fr-FR" sz="1600" dirty="0"/>
              <a:t>Changement des packages </a:t>
            </a:r>
            <a:r>
              <a:rPr lang="fr-FR" sz="1600" dirty="0" err="1"/>
              <a:t>javax</a:t>
            </a:r>
            <a:r>
              <a:rPr lang="fr-FR" sz="1600" dirty="0"/>
              <a:t>.* en </a:t>
            </a:r>
            <a:r>
              <a:rPr lang="fr-FR" sz="1600" dirty="0" err="1"/>
              <a:t>jakarta</a:t>
            </a:r>
            <a:r>
              <a:rPr lang="fr-FR" sz="1600" dirty="0"/>
              <a:t>.*</a:t>
            </a:r>
          </a:p>
          <a:p>
            <a:pPr marL="536575" lvl="1" indent="-336550">
              <a:buFont typeface="Arial" charset="0"/>
              <a:buChar char="•"/>
            </a:pPr>
            <a:r>
              <a:rPr lang="fr-FR" sz="1600" dirty="0"/>
              <a:t>JSF 3.0</a:t>
            </a:r>
          </a:p>
          <a:p>
            <a:pPr marL="536575" lvl="1" indent="-336550">
              <a:buFont typeface="Arial" charset="0"/>
              <a:buChar char="•"/>
            </a:pPr>
            <a:r>
              <a:rPr lang="fr-FR" sz="1600" dirty="0" err="1"/>
              <a:t>NoSQL</a:t>
            </a:r>
            <a:r>
              <a:rPr lang="fr-FR" sz="1600" dirty="0"/>
              <a:t> ?</a:t>
            </a:r>
          </a:p>
          <a:p>
            <a:pPr marL="536575" lvl="1" indent="-336550">
              <a:buFont typeface="Arial" charset="0"/>
              <a:buChar char="•"/>
            </a:pPr>
            <a:r>
              <a:rPr lang="fr-FR" sz="1600" dirty="0"/>
              <a:t>…</a:t>
            </a:r>
          </a:p>
          <a:p>
            <a:pPr marL="536575" lvl="1" indent="-336550">
              <a:buFont typeface="Arial" charset="0"/>
              <a:buChar char="•"/>
            </a:pPr>
            <a:endParaRPr lang="fr-FR" sz="1600" dirty="0"/>
          </a:p>
          <a:p>
            <a:pPr marL="536575" lvl="1" indent="-336550">
              <a:buFont typeface="Arial" charset="0"/>
              <a:buChar char="•"/>
            </a:pPr>
            <a:endParaRPr lang="fr-FR" sz="1600" dirty="0"/>
          </a:p>
        </p:txBody>
      </p:sp>
      <p:sp>
        <p:nvSpPr>
          <p:cNvPr id="4" name="ZoneTexte 3"/>
          <p:cNvSpPr txBox="1"/>
          <p:nvPr/>
        </p:nvSpPr>
        <p:spPr>
          <a:xfrm>
            <a:off x="14409683" y="12612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656512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Jakarta EE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4800"/>
          </a:xfrm>
        </p:spPr>
        <p:txBody>
          <a:bodyPr lIns="0">
            <a:normAutofit/>
          </a:bodyPr>
          <a:lstStyle/>
          <a:p>
            <a:pPr marL="200025" lvl="1" indent="0">
              <a:buNone/>
            </a:pPr>
            <a:r>
              <a:rPr lang="fr-FR" b="1" dirty="0"/>
              <a:t>Avant</a:t>
            </a:r>
            <a:endParaRPr lang="fr-FR" sz="1600" b="1" dirty="0"/>
          </a:p>
          <a:p>
            <a:pPr marL="536575" lvl="1" indent="-336550">
              <a:buFont typeface="Arial" charset="0"/>
              <a:buChar char="•"/>
            </a:pPr>
            <a:r>
              <a:rPr lang="fr-FR" sz="1600" dirty="0"/>
              <a:t>Utilisé massivement pour le développement d’applications d’entreprises « critiques »</a:t>
            </a:r>
          </a:p>
          <a:p>
            <a:pPr marL="536575" lvl="1" indent="-336550">
              <a:buFont typeface="Arial" charset="0"/>
              <a:buChar char="•"/>
            </a:pPr>
            <a:r>
              <a:rPr lang="fr-FR" sz="1600" dirty="0"/>
              <a:t>Développé par Oracle</a:t>
            </a:r>
          </a:p>
          <a:p>
            <a:pPr marL="536575" lvl="1" indent="-336550">
              <a:buFont typeface="Arial" charset="0"/>
              <a:buChar char="•"/>
            </a:pPr>
            <a:endParaRPr lang="fr-FR" sz="1600" dirty="0"/>
          </a:p>
          <a:p>
            <a:pPr marL="200025" lvl="1" indent="0">
              <a:buNone/>
            </a:pPr>
            <a:r>
              <a:rPr lang="fr-FR" b="1" dirty="0"/>
              <a:t>Maintenant</a:t>
            </a:r>
            <a:endParaRPr lang="fr-FR" sz="1600" b="1" dirty="0"/>
          </a:p>
          <a:p>
            <a:pPr marL="536575" lvl="1" indent="-336550">
              <a:buFont typeface="Arial" charset="0"/>
              <a:buChar char="•"/>
            </a:pPr>
            <a:r>
              <a:rPr lang="fr-FR" sz="1600" dirty="0"/>
              <a:t>Emergence de technologies plus légères (Cloud, </a:t>
            </a:r>
            <a:r>
              <a:rPr lang="fr-FR" sz="1600" dirty="0" err="1"/>
              <a:t>Spring</a:t>
            </a:r>
            <a:r>
              <a:rPr lang="fr-FR" sz="1600" dirty="0"/>
              <a:t>, Docker, </a:t>
            </a:r>
            <a:r>
              <a:rPr lang="fr-FR" sz="1600" dirty="0" err="1"/>
              <a:t>Microservices</a:t>
            </a:r>
            <a:r>
              <a:rPr lang="fr-FR" sz="1600" dirty="0"/>
              <a:t>, etc.)</a:t>
            </a:r>
          </a:p>
          <a:p>
            <a:pPr marL="536575" lvl="1" indent="-336550">
              <a:buFont typeface="Arial" charset="0"/>
              <a:buChar char="•"/>
            </a:pPr>
            <a:r>
              <a:rPr lang="fr-FR" sz="1600" dirty="0"/>
              <a:t>Perte de vitesse de Java EE</a:t>
            </a:r>
          </a:p>
          <a:p>
            <a:pPr marL="536575" lvl="1" indent="-336550">
              <a:buFont typeface="Arial" charset="0"/>
              <a:buChar char="•"/>
            </a:pPr>
            <a:endParaRPr lang="fr-FR" sz="1600" dirty="0"/>
          </a:p>
          <a:p>
            <a:pPr marL="200025" lvl="1" indent="0">
              <a:buNone/>
            </a:pPr>
            <a:r>
              <a:rPr lang="fr-FR" b="1" dirty="0"/>
              <a:t>Demain</a:t>
            </a:r>
            <a:endParaRPr lang="fr-FR" sz="1600" b="1" dirty="0"/>
          </a:p>
          <a:p>
            <a:pPr marL="536575" lvl="1" indent="-336550">
              <a:buFont typeface="Arial" charset="0"/>
              <a:buChar char="•"/>
            </a:pPr>
            <a:r>
              <a:rPr lang="fr-FR" sz="1600" dirty="0"/>
              <a:t>Releases plus fréquentes</a:t>
            </a:r>
          </a:p>
          <a:p>
            <a:pPr marL="536575" lvl="1" indent="-336550">
              <a:buFont typeface="Arial" charset="0"/>
              <a:buChar char="•"/>
            </a:pPr>
            <a:r>
              <a:rPr lang="fr-FR" sz="1600" dirty="0"/>
              <a:t>Participation de la communauté Java (IBM, Oracle, </a:t>
            </a:r>
            <a:r>
              <a:rPr lang="fr-FR" sz="1600" dirty="0" err="1"/>
              <a:t>Red</a:t>
            </a:r>
            <a:r>
              <a:rPr lang="fr-FR" sz="1600" dirty="0"/>
              <a:t> Hat, etc.)</a:t>
            </a:r>
          </a:p>
          <a:p>
            <a:pPr marL="536575" lvl="1" indent="-336550">
              <a:buFont typeface="Arial" charset="0"/>
              <a:buChar char="•"/>
            </a:pPr>
            <a:endParaRPr lang="fr-FR" sz="1600" dirty="0"/>
          </a:p>
          <a:p>
            <a:pPr marL="536575" lvl="1" indent="-336550">
              <a:buFont typeface="Arial" charset="0"/>
              <a:buChar char="•"/>
            </a:pPr>
            <a:endParaRPr lang="fr-FR" sz="1600" dirty="0"/>
          </a:p>
        </p:txBody>
      </p:sp>
      <p:sp>
        <p:nvSpPr>
          <p:cNvPr id="4" name="ZoneTexte 3"/>
          <p:cNvSpPr txBox="1"/>
          <p:nvPr/>
        </p:nvSpPr>
        <p:spPr>
          <a:xfrm>
            <a:off x="14409683" y="12612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644514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2"/>
          <a:srcRect b="3555"/>
          <a:stretch/>
        </p:blipFill>
        <p:spPr>
          <a:xfrm>
            <a:off x="2371862" y="2521478"/>
            <a:ext cx="7510547" cy="3801829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Java EE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4800"/>
          </a:xfrm>
        </p:spPr>
        <p:txBody>
          <a:bodyPr lIns="0">
            <a:normAutofit/>
          </a:bodyPr>
          <a:lstStyle/>
          <a:p>
            <a:pPr marL="536575" lvl="1" indent="-336550">
              <a:buFont typeface="Arial" charset="0"/>
              <a:buChar char="•"/>
            </a:pPr>
            <a:r>
              <a:rPr lang="fr-FR" sz="2000" dirty="0"/>
              <a:t>Définit la plateforme dans laquelle s’exécute les applications</a:t>
            </a:r>
          </a:p>
          <a:p>
            <a:pPr marL="719455" lvl="2" indent="-336550">
              <a:buFont typeface="Arial" charset="0"/>
              <a:buChar char="•"/>
            </a:pPr>
            <a:r>
              <a:rPr lang="fr-FR" sz="1600" dirty="0"/>
              <a:t>Serveur d’application</a:t>
            </a:r>
          </a:p>
          <a:p>
            <a:pPr marL="536575" lvl="1" indent="-336550">
              <a:buFont typeface="Arial" charset="0"/>
              <a:buChar char="•"/>
            </a:pPr>
            <a:r>
              <a:rPr lang="fr-FR" sz="2000" dirty="0"/>
              <a:t>Définit un ensemble d’API</a:t>
            </a:r>
            <a:endParaRPr lang="fr-FR" sz="1600" dirty="0"/>
          </a:p>
          <a:p>
            <a:pPr marL="536575" lvl="1" indent="-336550">
              <a:buFont typeface="Arial" charset="0"/>
              <a:buChar char="•"/>
            </a:pPr>
            <a:endParaRPr lang="fr-FR" sz="2000" dirty="0"/>
          </a:p>
        </p:txBody>
      </p:sp>
      <p:sp>
        <p:nvSpPr>
          <p:cNvPr id="4" name="ZoneTexte 3"/>
          <p:cNvSpPr txBox="1"/>
          <p:nvPr/>
        </p:nvSpPr>
        <p:spPr>
          <a:xfrm>
            <a:off x="14409683" y="12612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797609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Java EE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4800"/>
          </a:xfrm>
        </p:spPr>
        <p:txBody>
          <a:bodyPr lIns="0">
            <a:normAutofit/>
          </a:bodyPr>
          <a:lstStyle/>
          <a:p>
            <a:pPr marL="536575" lvl="1" indent="-336550">
              <a:buFont typeface="Arial" charset="0"/>
              <a:buChar char="•"/>
            </a:pPr>
            <a:r>
              <a:rPr lang="fr-FR" sz="2000" dirty="0"/>
              <a:t>Les Servlets, JSP et EJB sont des </a:t>
            </a:r>
            <a:r>
              <a:rPr lang="fr-FR" sz="2000" u="sng" dirty="0"/>
              <a:t>composants</a:t>
            </a:r>
          </a:p>
          <a:p>
            <a:pPr marL="536575" lvl="1" indent="-336550">
              <a:buFont typeface="Arial" charset="0"/>
              <a:buChar char="•"/>
            </a:pPr>
            <a:r>
              <a:rPr lang="fr-FR" sz="2000" dirty="0"/>
              <a:t>Les </a:t>
            </a:r>
            <a:r>
              <a:rPr lang="fr-FR" sz="2000" u="sng" dirty="0"/>
              <a:t>conteneurs</a:t>
            </a:r>
            <a:r>
              <a:rPr lang="fr-FR" sz="2000" dirty="0"/>
              <a:t> représentent l’infrastructure dans laquelle s’exécute les composants</a:t>
            </a:r>
          </a:p>
          <a:p>
            <a:pPr marL="719455" lvl="2" indent="-336550">
              <a:buFont typeface="Arial" charset="0"/>
              <a:buChar char="•"/>
            </a:pPr>
            <a:r>
              <a:rPr lang="fr-FR" sz="1600" dirty="0" err="1"/>
              <a:t>Tomcat</a:t>
            </a:r>
            <a:r>
              <a:rPr lang="fr-FR" sz="1600" dirty="0"/>
              <a:t> : conteneur web (Servlet et JSP)</a:t>
            </a:r>
          </a:p>
          <a:p>
            <a:pPr marL="536575" lvl="1" indent="-336550">
              <a:buFont typeface="Arial" charset="0"/>
              <a:buChar char="•"/>
            </a:pPr>
            <a:r>
              <a:rPr lang="fr-FR" sz="2000" dirty="0"/>
              <a:t>Les outils permettant d’exécuter les composants Java sont les </a:t>
            </a:r>
            <a:r>
              <a:rPr lang="fr-FR" sz="2000" u="sng" dirty="0"/>
              <a:t>serveurs d’applications</a:t>
            </a:r>
          </a:p>
          <a:p>
            <a:pPr marL="719455" lvl="2" indent="-336550">
              <a:buFont typeface="Arial" charset="0"/>
              <a:buChar char="•"/>
            </a:pPr>
            <a:r>
              <a:rPr lang="fr-FR" sz="1600" dirty="0" err="1"/>
              <a:t>GlassFish</a:t>
            </a:r>
            <a:endParaRPr lang="fr-FR" sz="1600" dirty="0"/>
          </a:p>
          <a:p>
            <a:pPr marL="719455" lvl="2" indent="-336550">
              <a:buFont typeface="Arial" charset="0"/>
              <a:buChar char="•"/>
            </a:pPr>
            <a:r>
              <a:rPr lang="fr-FR" sz="1600" dirty="0" err="1"/>
              <a:t>WildFly</a:t>
            </a:r>
            <a:endParaRPr lang="fr-FR" sz="1600" dirty="0"/>
          </a:p>
          <a:p>
            <a:pPr marL="719455" lvl="2" indent="-336550">
              <a:buFont typeface="Arial" charset="0"/>
              <a:buChar char="•"/>
            </a:pPr>
            <a:r>
              <a:rPr lang="fr-FR" sz="1600" dirty="0" err="1"/>
              <a:t>TomEE</a:t>
            </a:r>
            <a:endParaRPr lang="fr-FR" sz="1600" dirty="0"/>
          </a:p>
          <a:p>
            <a:pPr marL="536575" lvl="1" indent="-336550">
              <a:buFont typeface="Arial" charset="0"/>
              <a:buChar char="•"/>
            </a:pPr>
            <a:endParaRPr lang="fr-FR" sz="2000" dirty="0"/>
          </a:p>
          <a:p>
            <a:pPr marL="719455" lvl="2" indent="-336550">
              <a:buFont typeface="Arial" charset="0"/>
              <a:buChar char="•"/>
            </a:pPr>
            <a:endParaRPr lang="fr-FR" sz="1200" dirty="0"/>
          </a:p>
          <a:p>
            <a:pPr marL="536575" lvl="1" indent="-336550">
              <a:buFont typeface="Arial" charset="0"/>
              <a:buChar char="•"/>
            </a:pPr>
            <a:endParaRPr lang="fr-FR" sz="1600" dirty="0"/>
          </a:p>
        </p:txBody>
      </p:sp>
      <p:sp>
        <p:nvSpPr>
          <p:cNvPr id="4" name="ZoneTexte 3"/>
          <p:cNvSpPr txBox="1"/>
          <p:nvPr/>
        </p:nvSpPr>
        <p:spPr>
          <a:xfrm>
            <a:off x="14409683" y="12612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0FB98843-4D4D-AC45-A921-BEC0C9911D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3921" y="3429000"/>
            <a:ext cx="2744157" cy="2744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6600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Environnement de développement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4800"/>
          </a:xfrm>
        </p:spPr>
        <p:txBody>
          <a:bodyPr lIns="0">
            <a:normAutofit/>
          </a:bodyPr>
          <a:lstStyle/>
          <a:p>
            <a:pPr marL="536575" lvl="1" indent="-336550">
              <a:buFont typeface="Arial" charset="0"/>
              <a:buChar char="•"/>
            </a:pPr>
            <a:r>
              <a:rPr lang="fr-FR" sz="2000" dirty="0"/>
              <a:t>Jakarta EE 8</a:t>
            </a:r>
          </a:p>
          <a:p>
            <a:pPr marL="536575" lvl="1" indent="-336550">
              <a:buFont typeface="Arial" charset="0"/>
              <a:buChar char="•"/>
            </a:pPr>
            <a:r>
              <a:rPr lang="fr-FR" sz="2000" dirty="0"/>
              <a:t>Eclipse IDE</a:t>
            </a:r>
          </a:p>
          <a:p>
            <a:pPr marL="536575" lvl="1" indent="-336550">
              <a:buFont typeface="Arial" charset="0"/>
              <a:buChar char="•"/>
            </a:pPr>
            <a:r>
              <a:rPr lang="fr-FR" sz="2000" dirty="0"/>
              <a:t>Eclipse </a:t>
            </a:r>
            <a:r>
              <a:rPr lang="fr-FR" sz="2000" dirty="0" err="1"/>
              <a:t>GlassFish</a:t>
            </a:r>
            <a:r>
              <a:rPr lang="fr-FR" sz="2000" dirty="0"/>
              <a:t> 5.1</a:t>
            </a:r>
          </a:p>
          <a:p>
            <a:pPr marL="536575" lvl="1" indent="-336550">
              <a:buFont typeface="Arial" charset="0"/>
              <a:buChar char="•"/>
            </a:pPr>
            <a:r>
              <a:rPr lang="fr-FR" sz="2000" dirty="0"/>
              <a:t>Eclipse </a:t>
            </a:r>
            <a:r>
              <a:rPr lang="fr-FR" sz="2000" dirty="0" err="1"/>
              <a:t>GlassFish</a:t>
            </a:r>
            <a:r>
              <a:rPr lang="fr-FR" sz="2000" dirty="0"/>
              <a:t> Tools</a:t>
            </a:r>
          </a:p>
          <a:p>
            <a:pPr marL="536575" lvl="1" indent="-336550">
              <a:buFont typeface="Arial" charset="0"/>
              <a:buChar char="•"/>
            </a:pPr>
            <a:r>
              <a:rPr lang="fr-FR" sz="2000" dirty="0"/>
              <a:t>Maven 3</a:t>
            </a:r>
            <a:endParaRPr lang="fr-FR" sz="1200" dirty="0"/>
          </a:p>
          <a:p>
            <a:pPr marL="536575" lvl="1" indent="-336550">
              <a:buFont typeface="Arial" charset="0"/>
              <a:buChar char="•"/>
            </a:pPr>
            <a:endParaRPr lang="fr-FR" sz="1600" dirty="0"/>
          </a:p>
        </p:txBody>
      </p:sp>
      <p:sp>
        <p:nvSpPr>
          <p:cNvPr id="4" name="ZoneTexte 3"/>
          <p:cNvSpPr txBox="1"/>
          <p:nvPr/>
        </p:nvSpPr>
        <p:spPr>
          <a:xfrm>
            <a:off x="14409683" y="12612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pic>
        <p:nvPicPr>
          <p:cNvPr id="8" name="Image 7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A386EBF8-E89B-6345-9CE1-F0349206C3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5746" y="2208438"/>
            <a:ext cx="6549934" cy="3173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5522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Maven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4800"/>
          </a:xfrm>
        </p:spPr>
        <p:txBody>
          <a:bodyPr lIns="0">
            <a:normAutofit/>
          </a:bodyPr>
          <a:lstStyle/>
          <a:p>
            <a:pPr marL="536575" lvl="1" indent="-336550">
              <a:buFont typeface="Arial" charset="0"/>
              <a:buChar char="•"/>
            </a:pPr>
            <a:r>
              <a:rPr lang="fr-FR" sz="2000" dirty="0"/>
              <a:t>Similaire à NPM (JS), </a:t>
            </a:r>
            <a:r>
              <a:rPr lang="fr-FR" sz="2000" dirty="0" err="1"/>
              <a:t>NuGet</a:t>
            </a:r>
            <a:r>
              <a:rPr lang="fr-FR" sz="2000" dirty="0"/>
              <a:t> (.NET), </a:t>
            </a:r>
            <a:r>
              <a:rPr lang="fr-FR" sz="2000" dirty="0" err="1"/>
              <a:t>Gradle</a:t>
            </a:r>
            <a:r>
              <a:rPr lang="fr-FR" sz="2000" dirty="0"/>
              <a:t> (Java)</a:t>
            </a:r>
          </a:p>
          <a:p>
            <a:pPr marL="536575" lvl="1" indent="-336550">
              <a:buFont typeface="Arial" charset="0"/>
              <a:buChar char="•"/>
            </a:pPr>
            <a:r>
              <a:rPr lang="fr-FR" sz="2000" dirty="0"/>
              <a:t>Gestion des dépendances et de la phase de </a:t>
            </a:r>
            <a:r>
              <a:rPr lang="fr-FR" sz="2000" dirty="0" err="1"/>
              <a:t>build</a:t>
            </a:r>
            <a:r>
              <a:rPr lang="fr-FR" sz="2000" dirty="0"/>
              <a:t> du projet</a:t>
            </a:r>
          </a:p>
          <a:p>
            <a:pPr marL="536575" lvl="1" indent="-336550">
              <a:buFont typeface="Arial" charset="0"/>
              <a:buChar char="•"/>
            </a:pPr>
            <a:r>
              <a:rPr lang="fr-FR" sz="2000" dirty="0"/>
              <a:t>Structure de projet à respecter</a:t>
            </a:r>
          </a:p>
          <a:p>
            <a:pPr marL="536575" lvl="1" indent="-336550">
              <a:buFont typeface="Arial" charset="0"/>
              <a:buChar char="•"/>
            </a:pPr>
            <a:r>
              <a:rPr lang="fr-FR" sz="2000" dirty="0"/>
              <a:t>Repose sur la notion de Project Object Model (POM) pour décrire la configuration du projet</a:t>
            </a:r>
          </a:p>
          <a:p>
            <a:pPr marL="719455" lvl="2" indent="-336550">
              <a:buFont typeface="Arial" charset="0"/>
              <a:buChar char="•"/>
            </a:pPr>
            <a:r>
              <a:rPr lang="fr-FR" sz="1600" dirty="0"/>
              <a:t>Fichier </a:t>
            </a:r>
            <a:r>
              <a:rPr lang="fr-FR" sz="1600" dirty="0" err="1"/>
              <a:t>pom.xml</a:t>
            </a:r>
            <a:endParaRPr lang="fr-FR" sz="1600" dirty="0"/>
          </a:p>
          <a:p>
            <a:pPr marL="536575" lvl="1" indent="-336550">
              <a:buFont typeface="Arial" charset="0"/>
              <a:buChar char="•"/>
            </a:pPr>
            <a:endParaRPr lang="fr-FR" sz="2000" dirty="0"/>
          </a:p>
          <a:p>
            <a:pPr marL="536575" lvl="1" indent="-336550">
              <a:buFont typeface="Arial" charset="0"/>
              <a:buChar char="•"/>
            </a:pPr>
            <a:endParaRPr lang="fr-FR" sz="2000" dirty="0"/>
          </a:p>
          <a:p>
            <a:pPr marL="719455" lvl="2" indent="-336550">
              <a:buFont typeface="Arial" charset="0"/>
              <a:buChar char="•"/>
            </a:pPr>
            <a:endParaRPr lang="fr-FR" sz="1200" dirty="0"/>
          </a:p>
          <a:p>
            <a:pPr marL="536575" lvl="1" indent="-336550">
              <a:buFont typeface="Arial" charset="0"/>
              <a:buChar char="•"/>
            </a:pPr>
            <a:endParaRPr lang="fr-FR" sz="1600" dirty="0"/>
          </a:p>
        </p:txBody>
      </p:sp>
      <p:sp>
        <p:nvSpPr>
          <p:cNvPr id="4" name="ZoneTexte 3"/>
          <p:cNvSpPr txBox="1"/>
          <p:nvPr/>
        </p:nvSpPr>
        <p:spPr>
          <a:xfrm>
            <a:off x="14409683" y="12612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38EACE2-7167-C549-9827-5AE8279A2D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2686" y="3689839"/>
            <a:ext cx="1846627" cy="2501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024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Maven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4800"/>
          </a:xfrm>
        </p:spPr>
        <p:txBody>
          <a:bodyPr lIns="0">
            <a:normAutofit/>
          </a:bodyPr>
          <a:lstStyle/>
          <a:p>
            <a:pPr marL="536575" lvl="1" indent="-336550">
              <a:buFont typeface="Arial" charset="0"/>
              <a:buChar char="•"/>
            </a:pPr>
            <a:endParaRPr lang="fr-FR" sz="2000" dirty="0"/>
          </a:p>
          <a:p>
            <a:pPr marL="719455" lvl="2" indent="-336550">
              <a:buFont typeface="Arial" charset="0"/>
              <a:buChar char="•"/>
            </a:pPr>
            <a:endParaRPr lang="fr-FR" sz="1200" dirty="0"/>
          </a:p>
          <a:p>
            <a:pPr marL="536575" lvl="1" indent="-336550">
              <a:buFont typeface="Arial" charset="0"/>
              <a:buChar char="•"/>
            </a:pPr>
            <a:endParaRPr lang="fr-FR" sz="1600" dirty="0"/>
          </a:p>
        </p:txBody>
      </p:sp>
      <p:sp>
        <p:nvSpPr>
          <p:cNvPr id="4" name="ZoneTexte 3"/>
          <p:cNvSpPr txBox="1"/>
          <p:nvPr/>
        </p:nvSpPr>
        <p:spPr>
          <a:xfrm>
            <a:off x="14409683" y="12612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pic>
        <p:nvPicPr>
          <p:cNvPr id="9" name="Image 8" descr="Une image contenant noir, assis, intérieur, moniteur&#10;&#10;Description générée automatiquement">
            <a:extLst>
              <a:ext uri="{FF2B5EF4-FFF2-40B4-BE49-F238E27FC236}">
                <a16:creationId xmlns:a16="http://schemas.microsoft.com/office/drawing/2014/main" id="{59C42635-F003-3A45-AE64-A61AEACBD2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561" t="16667" r="7794" b="27857"/>
          <a:stretch/>
        </p:blipFill>
        <p:spPr>
          <a:xfrm>
            <a:off x="2387237" y="1888562"/>
            <a:ext cx="7478486" cy="4090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9705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643363"/>
            <a:ext cx="7620000" cy="509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432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Servlet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323170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Web ?</a:t>
            </a:r>
          </a:p>
        </p:txBody>
      </p:sp>
      <p:sp>
        <p:nvSpPr>
          <p:cNvPr id="4" name="Espace réservé du contenu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4800"/>
          </a:xfrm>
        </p:spPr>
        <p:txBody>
          <a:bodyPr lIns="0">
            <a:normAutofit/>
          </a:bodyPr>
          <a:lstStyle/>
          <a:p>
            <a:pPr marL="536575" lvl="1" indent="-336550">
              <a:buFont typeface="Arial" charset="0"/>
              <a:buChar char="•"/>
            </a:pPr>
            <a:endParaRPr lang="fr-FR" sz="2000" dirty="0"/>
          </a:p>
          <a:p>
            <a:pPr marL="536575" lvl="1" indent="-336550">
              <a:buFont typeface="Arial" charset="0"/>
              <a:buChar char="•"/>
            </a:pPr>
            <a:r>
              <a:rPr lang="fr-FR" sz="2000" dirty="0"/>
              <a:t>HTTP</a:t>
            </a:r>
          </a:p>
          <a:p>
            <a:pPr marL="200025" lvl="1" indent="0">
              <a:buNone/>
            </a:pPr>
            <a:endParaRPr lang="fr-FR" sz="2000" dirty="0"/>
          </a:p>
          <a:p>
            <a:pPr marL="536575" lvl="1" indent="-336550">
              <a:buFont typeface="Arial" charset="0"/>
              <a:buChar char="•"/>
            </a:pPr>
            <a:r>
              <a:rPr lang="fr-FR" sz="2000" dirty="0" err="1"/>
              <a:t>Stateless</a:t>
            </a:r>
            <a:r>
              <a:rPr lang="fr-FR" sz="2000" dirty="0"/>
              <a:t> ? </a:t>
            </a:r>
            <a:r>
              <a:rPr lang="fr-FR" sz="2000" dirty="0" err="1"/>
              <a:t>Statefull</a:t>
            </a:r>
            <a:r>
              <a:rPr lang="fr-FR" sz="2000" dirty="0"/>
              <a:t> ?</a:t>
            </a:r>
          </a:p>
          <a:p>
            <a:pPr marL="536575" lvl="1" indent="-336550">
              <a:buFont typeface="Arial" charset="0"/>
              <a:buChar char="•"/>
            </a:pPr>
            <a:endParaRPr lang="fr-FR" sz="2000" dirty="0"/>
          </a:p>
          <a:p>
            <a:pPr marL="536575" lvl="1" indent="-336550">
              <a:buFont typeface="Arial" charset="0"/>
              <a:buChar char="•"/>
            </a:pPr>
            <a:r>
              <a:rPr lang="fr-FR" sz="2000" dirty="0"/>
              <a:t>Cookie</a:t>
            </a:r>
          </a:p>
          <a:p>
            <a:pPr marL="536575" lvl="1" indent="-336550">
              <a:buFont typeface="Arial" charset="0"/>
              <a:buChar char="•"/>
            </a:pPr>
            <a:endParaRPr lang="fr-FR" sz="2000" dirty="0"/>
          </a:p>
          <a:p>
            <a:pPr marL="536575" lvl="1" indent="-336550">
              <a:buFont typeface="Arial" charset="0"/>
              <a:buChar char="•"/>
            </a:pPr>
            <a:r>
              <a:rPr lang="fr-FR" sz="2000" dirty="0"/>
              <a:t>GET, POST, PUT, </a:t>
            </a:r>
            <a:r>
              <a:rPr lang="mr-IN" sz="2000" dirty="0"/>
              <a:t>…</a:t>
            </a:r>
            <a:endParaRPr lang="fr-FR" sz="2000" dirty="0"/>
          </a:p>
          <a:p>
            <a:pPr marL="536575" lvl="1" indent="-336550">
              <a:buFont typeface="Arial" charset="0"/>
              <a:buChar char="•"/>
            </a:pPr>
            <a:endParaRPr lang="fr-FR" sz="2000" dirty="0"/>
          </a:p>
          <a:p>
            <a:pPr marL="536575" lvl="1" indent="-336550">
              <a:buFont typeface="Arial" charset="0"/>
              <a:buChar char="•"/>
            </a:pPr>
            <a:r>
              <a:rPr lang="fr-FR" sz="2000" dirty="0" err="1"/>
              <a:t>Status</a:t>
            </a:r>
            <a:r>
              <a:rPr lang="fr-FR" sz="2000" dirty="0"/>
              <a:t> Code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5282" y="2311722"/>
            <a:ext cx="4123765" cy="3092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1284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Qui suis-je ?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4800"/>
          </a:xfrm>
        </p:spPr>
        <p:txBody>
          <a:bodyPr lIns="0">
            <a:normAutofit/>
          </a:bodyPr>
          <a:lstStyle/>
          <a:p>
            <a:pPr marL="536575" lvl="1" indent="-336550">
              <a:buFont typeface="Arial" charset="0"/>
              <a:buChar char="•"/>
            </a:pPr>
            <a:r>
              <a:rPr lang="fr-FR" sz="2000" dirty="0"/>
              <a:t>Alexis SOUQUIERE (</a:t>
            </a:r>
            <a:r>
              <a:rPr lang="fr-FR" sz="2000" dirty="0">
                <a:hlinkClick r:id="rId2"/>
              </a:rPr>
              <a:t>alexis.souquiere@michelin.com</a:t>
            </a:r>
            <a:r>
              <a:rPr lang="fr-FR" sz="2000" dirty="0"/>
              <a:t>) </a:t>
            </a:r>
          </a:p>
          <a:p>
            <a:pPr marL="536575" lvl="1" indent="-336550">
              <a:buFont typeface="Arial" charset="0"/>
              <a:buChar char="•"/>
            </a:pPr>
            <a:endParaRPr lang="fr-FR" sz="2000" dirty="0"/>
          </a:p>
          <a:p>
            <a:pPr marL="536575" lvl="1" indent="-336550">
              <a:buFont typeface="Arial" charset="0"/>
              <a:buChar char="•"/>
            </a:pPr>
            <a:r>
              <a:rPr lang="fr-FR" sz="2000" dirty="0"/>
              <a:t>Les études</a:t>
            </a:r>
          </a:p>
          <a:p>
            <a:pPr marL="719455" lvl="2" indent="-336550">
              <a:buFont typeface="Arial" charset="0"/>
              <a:buChar char="•"/>
            </a:pPr>
            <a:r>
              <a:rPr lang="fr-FR" sz="1600" dirty="0"/>
              <a:t>IUT du Puy en Velay (2010-2012)</a:t>
            </a:r>
          </a:p>
          <a:p>
            <a:pPr marL="719455" lvl="2" indent="-336550">
              <a:buFont typeface="Arial" charset="0"/>
              <a:buChar char="•"/>
            </a:pPr>
            <a:r>
              <a:rPr lang="fr-FR" sz="1600" dirty="0"/>
              <a:t>Licence Pro Web (2012-2013)</a:t>
            </a:r>
          </a:p>
          <a:p>
            <a:pPr marL="719455" lvl="2" indent="-336550">
              <a:buFont typeface="Arial" charset="0"/>
              <a:buChar char="•"/>
            </a:pPr>
            <a:r>
              <a:rPr lang="fr-FR" sz="1600" dirty="0"/>
              <a:t>ISIMA (2013-2016)</a:t>
            </a:r>
          </a:p>
          <a:p>
            <a:pPr marL="719455" lvl="2" indent="-336550">
              <a:buFont typeface="Arial" charset="0"/>
              <a:buChar char="•"/>
            </a:pPr>
            <a:endParaRPr lang="fr-FR" sz="1600" dirty="0"/>
          </a:p>
          <a:p>
            <a:pPr marL="536575" lvl="1" indent="-336550">
              <a:buFont typeface="Arial" charset="0"/>
              <a:buChar char="•"/>
            </a:pPr>
            <a:r>
              <a:rPr lang="fr-FR" sz="2000" dirty="0"/>
              <a:t>Le travail</a:t>
            </a:r>
          </a:p>
          <a:p>
            <a:pPr marL="719455" lvl="2" indent="-336550">
              <a:buFont typeface="Arial" charset="0"/>
              <a:buChar char="•"/>
            </a:pPr>
            <a:r>
              <a:rPr lang="fr-FR" sz="1600" dirty="0"/>
              <a:t>Stage de 6 mois chez CGI (2013)</a:t>
            </a:r>
          </a:p>
          <a:p>
            <a:pPr marL="719455" lvl="2" indent="-336550">
              <a:buFont typeface="Arial" charset="0"/>
              <a:buChar char="•"/>
            </a:pPr>
            <a:r>
              <a:rPr lang="fr-FR" sz="1600" dirty="0"/>
              <a:t>Alternance de 2 ans chez Sopra Steria (2014-2016)</a:t>
            </a:r>
          </a:p>
          <a:p>
            <a:pPr marL="719455" lvl="2" indent="-336550">
              <a:buFont typeface="Arial" charset="0"/>
              <a:buChar char="•"/>
            </a:pPr>
            <a:r>
              <a:rPr lang="fr-FR" sz="1600" dirty="0"/>
              <a:t>Expert technique Java pendant 2 ans chez Sopra Steria (2016-2018)</a:t>
            </a:r>
          </a:p>
          <a:p>
            <a:pPr marL="719455" lvl="2" indent="-336550">
              <a:buFont typeface="Arial" charset="0"/>
              <a:buChar char="•"/>
            </a:pPr>
            <a:r>
              <a:rPr lang="fr-FR" sz="1600" dirty="0"/>
              <a:t>Expert technique Mobilité chez Michelin (2018-</a:t>
            </a:r>
            <a:r>
              <a:rPr lang="mr-IN" sz="1600" dirty="0"/>
              <a:t>…</a:t>
            </a:r>
            <a:r>
              <a:rPr lang="fr-FR" sz="1600" dirty="0"/>
              <a:t>) 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14409683" y="12612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9550" y="4167535"/>
            <a:ext cx="3617259" cy="964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8990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Application web</a:t>
            </a:r>
          </a:p>
        </p:txBody>
      </p:sp>
      <p:sp>
        <p:nvSpPr>
          <p:cNvPr id="5" name="Rectangle à coins arrondis 4"/>
          <p:cNvSpPr/>
          <p:nvPr/>
        </p:nvSpPr>
        <p:spPr>
          <a:xfrm>
            <a:off x="1855695" y="3267636"/>
            <a:ext cx="1290917" cy="112955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Client</a:t>
            </a:r>
          </a:p>
        </p:txBody>
      </p:sp>
      <p:sp>
        <p:nvSpPr>
          <p:cNvPr id="6" name="Rectangle à coins arrondis 5"/>
          <p:cNvSpPr/>
          <p:nvPr/>
        </p:nvSpPr>
        <p:spPr>
          <a:xfrm>
            <a:off x="7682754" y="3267636"/>
            <a:ext cx="1290917" cy="112955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Serveur</a:t>
            </a:r>
          </a:p>
        </p:txBody>
      </p:sp>
      <p:cxnSp>
        <p:nvCxnSpPr>
          <p:cNvPr id="8" name="Connecteur droit avec flèche 7"/>
          <p:cNvCxnSpPr/>
          <p:nvPr/>
        </p:nvCxnSpPr>
        <p:spPr>
          <a:xfrm>
            <a:off x="3146612" y="3455895"/>
            <a:ext cx="453614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8"/>
          <p:cNvSpPr txBox="1"/>
          <p:nvPr/>
        </p:nvSpPr>
        <p:spPr>
          <a:xfrm>
            <a:off x="4413998" y="2992434"/>
            <a:ext cx="20013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Demande une page</a:t>
            </a:r>
          </a:p>
        </p:txBody>
      </p:sp>
      <p:sp>
        <p:nvSpPr>
          <p:cNvPr id="10" name="Demi-tour 9"/>
          <p:cNvSpPr/>
          <p:nvPr/>
        </p:nvSpPr>
        <p:spPr>
          <a:xfrm rot="5400000">
            <a:off x="8904192" y="3529855"/>
            <a:ext cx="802345" cy="663388"/>
          </a:xfrm>
          <a:prstGeom prst="uturnArrow">
            <a:avLst>
              <a:gd name="adj1" fmla="val 2143"/>
              <a:gd name="adj2" fmla="val 8571"/>
              <a:gd name="adj3" fmla="val 22143"/>
              <a:gd name="adj4" fmla="val 43750"/>
              <a:gd name="adj5" fmla="val 10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cxnSp>
        <p:nvCxnSpPr>
          <p:cNvPr id="12" name="Connecteur droit avec flèche 11"/>
          <p:cNvCxnSpPr/>
          <p:nvPr/>
        </p:nvCxnSpPr>
        <p:spPr>
          <a:xfrm flipH="1">
            <a:off x="3146612" y="4208930"/>
            <a:ext cx="453614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ZoneTexte 13"/>
          <p:cNvSpPr txBox="1"/>
          <p:nvPr/>
        </p:nvSpPr>
        <p:spPr>
          <a:xfrm>
            <a:off x="9223785" y="2956577"/>
            <a:ext cx="1609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Génère </a:t>
            </a:r>
            <a:r>
              <a:rPr lang="fr-FR"/>
              <a:t>la page</a:t>
            </a:r>
            <a:endParaRPr lang="fr-FR" dirty="0"/>
          </a:p>
        </p:txBody>
      </p:sp>
      <p:sp>
        <p:nvSpPr>
          <p:cNvPr id="15" name="ZoneTexte 14"/>
          <p:cNvSpPr txBox="1"/>
          <p:nvPr/>
        </p:nvSpPr>
        <p:spPr>
          <a:xfrm>
            <a:off x="4051487" y="4338044"/>
            <a:ext cx="2726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/>
              <a:t>Renvoie la page demandée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818772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Servlet (HTTP)</a:t>
            </a:r>
          </a:p>
        </p:txBody>
      </p:sp>
      <p:sp>
        <p:nvSpPr>
          <p:cNvPr id="11" name="Espace réservé du contenu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4800"/>
          </a:xfrm>
        </p:spPr>
        <p:txBody>
          <a:bodyPr lIns="0">
            <a:normAutofit/>
          </a:bodyPr>
          <a:lstStyle/>
          <a:p>
            <a:pPr marL="536575" lvl="1" indent="-336550">
              <a:buFont typeface="Arial" charset="0"/>
              <a:buChar char="•"/>
            </a:pPr>
            <a:r>
              <a:rPr lang="fr-FR" sz="2000" dirty="0"/>
              <a:t>Comment créer dynamiquement les pages web ?</a:t>
            </a:r>
          </a:p>
          <a:p>
            <a:pPr marL="719455" lvl="2" indent="-336550">
              <a:buFont typeface="Arial" charset="0"/>
              <a:buChar char="•"/>
            </a:pPr>
            <a:r>
              <a:rPr lang="fr-FR" sz="1600" dirty="0"/>
              <a:t>Avec des Servlets !</a:t>
            </a:r>
          </a:p>
          <a:p>
            <a:pPr marL="719455" lvl="2" indent="-336550">
              <a:buFont typeface="Arial" charset="0"/>
              <a:buChar char="•"/>
            </a:pPr>
            <a:endParaRPr lang="fr-FR" sz="1600" dirty="0"/>
          </a:p>
          <a:p>
            <a:pPr marL="536575" lvl="1" indent="-336550">
              <a:buFont typeface="Arial" charset="0"/>
              <a:buChar char="•"/>
            </a:pPr>
            <a:r>
              <a:rPr lang="fr-FR" sz="2000" dirty="0"/>
              <a:t>C’est quoi une servlet ?</a:t>
            </a:r>
          </a:p>
          <a:p>
            <a:pPr marL="719455" lvl="2" indent="-336550">
              <a:buFont typeface="Arial" charset="0"/>
              <a:buChar char="•"/>
            </a:pPr>
            <a:r>
              <a:rPr lang="fr-FR" sz="1600" dirty="0"/>
              <a:t>Une classe Java</a:t>
            </a:r>
          </a:p>
          <a:p>
            <a:pPr marL="719455" lvl="2" indent="-336550">
              <a:buFont typeface="Arial" charset="0"/>
              <a:buChar char="•"/>
            </a:pPr>
            <a:r>
              <a:rPr lang="fr-FR" sz="1600" dirty="0"/>
              <a:t>Qui s’exécute dans un conteneur web (</a:t>
            </a:r>
            <a:r>
              <a:rPr lang="fr-FR" sz="1600" dirty="0" err="1"/>
              <a:t>Tomcat</a:t>
            </a:r>
            <a:r>
              <a:rPr lang="fr-FR" sz="1600" dirty="0"/>
              <a:t>)</a:t>
            </a:r>
          </a:p>
          <a:p>
            <a:pPr marL="719455" lvl="2" indent="-336550">
              <a:buFont typeface="Arial" charset="0"/>
              <a:buChar char="•"/>
            </a:pPr>
            <a:r>
              <a:rPr lang="fr-FR" sz="1600" dirty="0"/>
              <a:t>Packages </a:t>
            </a:r>
            <a:r>
              <a:rPr lang="fr-FR" sz="1600" i="1" dirty="0" err="1"/>
              <a:t>javax.servlet</a:t>
            </a:r>
            <a:r>
              <a:rPr lang="fr-FR" sz="1600" dirty="0"/>
              <a:t> et </a:t>
            </a:r>
            <a:r>
              <a:rPr lang="fr-FR" sz="1600" i="1" dirty="0" err="1"/>
              <a:t>javax.servlet.http</a:t>
            </a:r>
            <a:r>
              <a:rPr lang="fr-FR" sz="1600" dirty="0"/>
              <a:t> du JDK</a:t>
            </a:r>
          </a:p>
          <a:p>
            <a:pPr marL="719455" lvl="2" indent="-336550">
              <a:buFont typeface="Arial" charset="0"/>
              <a:buChar char="•"/>
            </a:pPr>
            <a:r>
              <a:rPr lang="fr-FR" sz="1600" dirty="0"/>
              <a:t>Utilisable aussi pour d’autres protocoles (FTP, </a:t>
            </a:r>
            <a:r>
              <a:rPr lang="mr-IN" sz="1600" dirty="0"/>
              <a:t>…</a:t>
            </a:r>
            <a:r>
              <a:rPr lang="fr-FR" sz="16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1518091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Servlet</a:t>
            </a:r>
          </a:p>
        </p:txBody>
      </p:sp>
      <p:sp>
        <p:nvSpPr>
          <p:cNvPr id="11" name="Espace réservé du contenu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4800"/>
          </a:xfrm>
        </p:spPr>
        <p:txBody>
          <a:bodyPr lIns="0">
            <a:normAutofit/>
          </a:bodyPr>
          <a:lstStyle/>
          <a:p>
            <a:pPr marL="536575" lvl="1" indent="-336550">
              <a:buFont typeface="Arial" charset="0"/>
              <a:buChar char="•"/>
            </a:pPr>
            <a:r>
              <a:rPr lang="fr-FR" sz="2000" dirty="0"/>
              <a:t>Est annotée @</a:t>
            </a:r>
            <a:r>
              <a:rPr lang="fr-FR" sz="2000" dirty="0" err="1"/>
              <a:t>WebServlet</a:t>
            </a:r>
            <a:endParaRPr lang="fr-FR" sz="2000" dirty="0"/>
          </a:p>
          <a:p>
            <a:pPr marL="536575" lvl="1" indent="-336550">
              <a:buFont typeface="Arial" charset="0"/>
              <a:buChar char="•"/>
            </a:pPr>
            <a:r>
              <a:rPr lang="fr-FR" sz="2000" dirty="0"/>
              <a:t>S’exécute sur une URL donnée</a:t>
            </a:r>
          </a:p>
          <a:p>
            <a:pPr marL="536575" lvl="1" indent="-336550">
              <a:buFont typeface="Arial" charset="0"/>
              <a:buChar char="•"/>
            </a:pPr>
            <a:r>
              <a:rPr lang="fr-FR" sz="2000" dirty="0"/>
              <a:t>Etend la classe </a:t>
            </a:r>
            <a:r>
              <a:rPr lang="fr-FR" sz="2000" dirty="0" err="1"/>
              <a:t>HttpServlet</a:t>
            </a:r>
            <a:endParaRPr lang="fr-FR" sz="2000" dirty="0"/>
          </a:p>
          <a:p>
            <a:pPr marL="536575" lvl="1" indent="-336550">
              <a:buFont typeface="Arial" charset="0"/>
              <a:buChar char="•"/>
            </a:pPr>
            <a:r>
              <a:rPr lang="fr-FR" sz="2000" dirty="0"/>
              <a:t>Qui fournit un ensemble de méthodes à surcharger (</a:t>
            </a:r>
            <a:r>
              <a:rPr lang="fr-FR" sz="2000" dirty="0" err="1"/>
              <a:t>doGet</a:t>
            </a:r>
            <a:r>
              <a:rPr lang="fr-FR" sz="2000" dirty="0"/>
              <a:t>, </a:t>
            </a:r>
            <a:r>
              <a:rPr lang="fr-FR" sz="2000" dirty="0" err="1"/>
              <a:t>doPost</a:t>
            </a:r>
            <a:r>
              <a:rPr lang="fr-FR" sz="2000" dirty="0"/>
              <a:t>, etc.) pour définir le comportement de la servlet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3054" y="4396016"/>
            <a:ext cx="5466852" cy="552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6149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Cycle de vie</a:t>
            </a:r>
          </a:p>
        </p:txBody>
      </p:sp>
      <p:sp>
        <p:nvSpPr>
          <p:cNvPr id="11" name="Espace réservé du contenu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4800"/>
          </a:xfrm>
        </p:spPr>
        <p:txBody>
          <a:bodyPr lIns="0">
            <a:normAutofit/>
          </a:bodyPr>
          <a:lstStyle/>
          <a:p>
            <a:pPr marL="536575" lvl="1" indent="-336550">
              <a:buFont typeface="Arial" charset="0"/>
              <a:buChar char="•"/>
            </a:pPr>
            <a:r>
              <a:rPr lang="fr-FR" sz="2000" dirty="0"/>
              <a:t>Contrôlé par le conteneur dans lequel la servlet est déployée</a:t>
            </a:r>
          </a:p>
          <a:p>
            <a:pPr marL="536575" lvl="1" indent="-336550">
              <a:buFont typeface="Arial" charset="0"/>
              <a:buChar char="•"/>
            </a:pPr>
            <a:r>
              <a:rPr lang="fr-FR" sz="2000" dirty="0"/>
              <a:t>Lorsque le conteneur mappe l’URL appelée à une servlet</a:t>
            </a:r>
          </a:p>
          <a:p>
            <a:pPr marL="719455" lvl="2" indent="-336550">
              <a:buFont typeface="Arial" charset="0"/>
              <a:buChar char="•"/>
            </a:pPr>
            <a:r>
              <a:rPr lang="fr-FR" sz="1600" dirty="0"/>
              <a:t>Si la servlet n’existe pas</a:t>
            </a:r>
          </a:p>
          <a:p>
            <a:pPr marL="902335" lvl="3" indent="-336550">
              <a:buFont typeface="Arial" charset="0"/>
              <a:buChar char="•"/>
            </a:pPr>
            <a:r>
              <a:rPr lang="fr-FR" sz="1600" dirty="0"/>
              <a:t>Le conteneur charge la classe de la servlet</a:t>
            </a:r>
          </a:p>
          <a:p>
            <a:pPr marL="902335" lvl="3" indent="-336550">
              <a:buFont typeface="Arial" charset="0"/>
              <a:buChar char="•"/>
            </a:pPr>
            <a:r>
              <a:rPr lang="fr-FR" sz="1600" dirty="0"/>
              <a:t>Créé une nouvelle instance</a:t>
            </a:r>
          </a:p>
          <a:p>
            <a:pPr marL="902335" lvl="3" indent="-336550">
              <a:buFont typeface="Arial" charset="0"/>
              <a:buChar char="•"/>
            </a:pPr>
            <a:r>
              <a:rPr lang="fr-FR" sz="1600" dirty="0"/>
              <a:t>Initialise la servlet en appelant la méthode </a:t>
            </a:r>
            <a:r>
              <a:rPr lang="fr-FR" sz="1600" dirty="0" err="1"/>
              <a:t>init</a:t>
            </a:r>
            <a:r>
              <a:rPr lang="fr-FR" sz="1600" dirty="0"/>
              <a:t> de la classe</a:t>
            </a:r>
          </a:p>
          <a:p>
            <a:pPr marL="719455" lvl="2" indent="-336550">
              <a:buFont typeface="Arial" charset="0"/>
              <a:buChar char="•"/>
            </a:pPr>
            <a:r>
              <a:rPr lang="fr-FR" sz="1600" dirty="0"/>
              <a:t>Appelle la méthode associée à la requête (GET, POST, PUT, etc.)</a:t>
            </a:r>
          </a:p>
          <a:p>
            <a:pPr marL="902335" lvl="3" indent="-336550">
              <a:buFont typeface="Arial" charset="0"/>
              <a:buChar char="•"/>
            </a:pPr>
            <a:r>
              <a:rPr lang="fr-FR" sz="1600" dirty="0"/>
              <a:t>En lui donnant les objets de requête et de réponse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2"/>
          <a:srcRect t="12872" b="9849"/>
          <a:stretch/>
        </p:blipFill>
        <p:spPr>
          <a:xfrm>
            <a:off x="5053705" y="4472039"/>
            <a:ext cx="2147824" cy="1659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7692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doGet</a:t>
            </a:r>
            <a:r>
              <a:rPr lang="fr-FR" dirty="0"/>
              <a:t>, </a:t>
            </a:r>
            <a:r>
              <a:rPr lang="fr-FR" dirty="0" err="1"/>
              <a:t>doPost</a:t>
            </a:r>
            <a:r>
              <a:rPr lang="fr-FR" dirty="0"/>
              <a:t>, </a:t>
            </a:r>
            <a:r>
              <a:rPr lang="fr-FR" dirty="0" err="1"/>
              <a:t>doPut</a:t>
            </a:r>
            <a:r>
              <a:rPr lang="fr-FR" dirty="0"/>
              <a:t>, etc.</a:t>
            </a:r>
          </a:p>
        </p:txBody>
      </p:sp>
      <p:sp>
        <p:nvSpPr>
          <p:cNvPr id="11" name="Espace réservé du contenu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4800"/>
          </a:xfrm>
        </p:spPr>
        <p:txBody>
          <a:bodyPr lIns="0">
            <a:normAutofit/>
          </a:bodyPr>
          <a:lstStyle/>
          <a:p>
            <a:pPr marL="536575" lvl="1" indent="-336550">
              <a:buFont typeface="Arial" charset="0"/>
              <a:buChar char="•"/>
            </a:pPr>
            <a:endParaRPr lang="fr-FR" sz="1600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9037" y="2335815"/>
            <a:ext cx="5574886" cy="3044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2696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HttpServletRequest</a:t>
            </a:r>
            <a:endParaRPr lang="fr-FR" dirty="0"/>
          </a:p>
        </p:txBody>
      </p:sp>
      <p:sp>
        <p:nvSpPr>
          <p:cNvPr id="11" name="Espace réservé du contenu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4800"/>
          </a:xfrm>
        </p:spPr>
        <p:txBody>
          <a:bodyPr lIns="0">
            <a:normAutofit/>
          </a:bodyPr>
          <a:lstStyle/>
          <a:p>
            <a:pPr marL="536575" lvl="1" indent="-336550">
              <a:buFont typeface="Arial" charset="0"/>
              <a:buChar char="•"/>
            </a:pPr>
            <a:r>
              <a:rPr lang="fr-FR" sz="2000" dirty="0"/>
              <a:t>Tout ce que l’on sait sur la requête !</a:t>
            </a:r>
          </a:p>
          <a:p>
            <a:pPr marL="719455" lvl="2" indent="-336550">
              <a:buFont typeface="Arial" charset="0"/>
              <a:buChar char="•"/>
            </a:pPr>
            <a:r>
              <a:rPr lang="fr-FR" sz="1600" dirty="0"/>
              <a:t>L’URI appelée</a:t>
            </a:r>
          </a:p>
          <a:p>
            <a:pPr marL="719455" lvl="2" indent="-336550">
              <a:buFont typeface="Arial" charset="0"/>
              <a:buChar char="•"/>
            </a:pPr>
            <a:r>
              <a:rPr lang="fr-FR" sz="1600" dirty="0"/>
              <a:t>Les paramètres donnés (?param1=toto&amp;param2=titi)</a:t>
            </a:r>
          </a:p>
          <a:p>
            <a:pPr marL="719455" lvl="2" indent="-336550">
              <a:buFont typeface="Arial" charset="0"/>
              <a:buChar char="•"/>
            </a:pPr>
            <a:r>
              <a:rPr lang="fr-FR" sz="1600" dirty="0"/>
              <a:t>Les headers</a:t>
            </a:r>
          </a:p>
          <a:p>
            <a:pPr marL="719455" lvl="2" indent="-336550">
              <a:buFont typeface="Arial" charset="0"/>
              <a:buChar char="•"/>
            </a:pPr>
            <a:r>
              <a:rPr lang="fr-FR" sz="1600" dirty="0"/>
              <a:t>Les informations sur le protocole, le client, etc.</a:t>
            </a:r>
          </a:p>
          <a:p>
            <a:pPr marL="382905" lvl="2" indent="0">
              <a:buNone/>
            </a:pPr>
            <a:endParaRPr lang="fr-FR" sz="1600" dirty="0"/>
          </a:p>
          <a:p>
            <a:pPr marL="536575" lvl="1" indent="-336550">
              <a:buFont typeface="Arial" charset="0"/>
              <a:buChar char="•"/>
            </a:pPr>
            <a:r>
              <a:rPr lang="fr-FR" sz="2000" dirty="0">
                <a:hlinkClick r:id="rId2"/>
              </a:rPr>
              <a:t>https://javaee.github.io/javaee-spec/javadocs/javax/servlet/http/HttpServletRequest.html</a:t>
            </a:r>
            <a:endParaRPr lang="fr-FR" sz="2000" dirty="0"/>
          </a:p>
          <a:p>
            <a:pPr marL="536575" lvl="1" indent="-336550">
              <a:buFont typeface="Arial" charset="0"/>
              <a:buChar char="•"/>
            </a:pPr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20193358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HttpServletResponse</a:t>
            </a:r>
            <a:endParaRPr lang="fr-FR" dirty="0"/>
          </a:p>
        </p:txBody>
      </p:sp>
      <p:sp>
        <p:nvSpPr>
          <p:cNvPr id="11" name="Espace réservé du contenu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4800"/>
          </a:xfrm>
        </p:spPr>
        <p:txBody>
          <a:bodyPr lIns="0">
            <a:normAutofit/>
          </a:bodyPr>
          <a:lstStyle/>
          <a:p>
            <a:pPr marL="536575" lvl="1" indent="-336550">
              <a:buFont typeface="Arial" charset="0"/>
              <a:buChar char="•"/>
            </a:pPr>
            <a:r>
              <a:rPr lang="fr-FR" sz="2000" dirty="0"/>
              <a:t>Tout ce que l’on doit renvoyer au client !</a:t>
            </a:r>
          </a:p>
          <a:p>
            <a:pPr marL="719455" lvl="2" indent="-336550">
              <a:buFont typeface="Arial" charset="0"/>
              <a:buChar char="•"/>
            </a:pPr>
            <a:r>
              <a:rPr lang="fr-FR" sz="1600" dirty="0"/>
              <a:t>Le contenu de la réponse</a:t>
            </a:r>
          </a:p>
          <a:p>
            <a:pPr marL="719455" lvl="2" indent="-336550">
              <a:buFont typeface="Arial" charset="0"/>
              <a:buChar char="•"/>
            </a:pPr>
            <a:r>
              <a:rPr lang="fr-FR" sz="1600" dirty="0"/>
              <a:t>Les headers</a:t>
            </a:r>
          </a:p>
          <a:p>
            <a:pPr marL="719455" lvl="2" indent="-336550">
              <a:buFont typeface="Arial" charset="0"/>
              <a:buChar char="•"/>
            </a:pPr>
            <a:r>
              <a:rPr lang="fr-FR" sz="1600" dirty="0"/>
              <a:t>Le </a:t>
            </a:r>
            <a:r>
              <a:rPr lang="fr-FR" sz="1600" dirty="0" err="1"/>
              <a:t>status</a:t>
            </a:r>
            <a:r>
              <a:rPr lang="fr-FR" sz="1600" dirty="0"/>
              <a:t> code</a:t>
            </a:r>
          </a:p>
          <a:p>
            <a:pPr marL="719455" lvl="2" indent="-336550">
              <a:buFont typeface="Arial" charset="0"/>
              <a:buChar char="•"/>
            </a:pPr>
            <a:endParaRPr lang="fr-FR" sz="1600" dirty="0">
              <a:hlinkClick r:id="rId2"/>
            </a:endParaRPr>
          </a:p>
          <a:p>
            <a:pPr marL="536575" lvl="1" indent="-336550">
              <a:buFont typeface="Arial" charset="0"/>
              <a:buChar char="•"/>
            </a:pPr>
            <a:r>
              <a:rPr lang="fr-FR" sz="2000" dirty="0">
                <a:hlinkClick r:id="rId2"/>
              </a:rPr>
              <a:t>https://javaee.github.io/javaee-spec/javadocs/javax/servlet/http/HttpServletResponse.html</a:t>
            </a:r>
            <a:endParaRPr lang="fr-FR" sz="2000" dirty="0"/>
          </a:p>
          <a:p>
            <a:pPr marL="536575" lvl="1" indent="-336550">
              <a:buFont typeface="Arial" charset="0"/>
              <a:buChar char="•"/>
            </a:pPr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5507267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</a:t>
            </a:r>
          </a:p>
        </p:txBody>
      </p:sp>
      <p:sp>
        <p:nvSpPr>
          <p:cNvPr id="11" name="Espace réservé du contenu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4800"/>
          </a:xfrm>
        </p:spPr>
        <p:txBody>
          <a:bodyPr lIns="0">
            <a:normAutofit/>
          </a:bodyPr>
          <a:lstStyle/>
          <a:p>
            <a:pPr marL="536575" lvl="1" indent="-336550">
              <a:buFont typeface="Arial" charset="0"/>
              <a:buChar char="•"/>
            </a:pPr>
            <a:endParaRPr lang="fr-FR" sz="2000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3495" y="2108709"/>
            <a:ext cx="7305969" cy="349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2016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Servlet </a:t>
            </a:r>
            <a:r>
              <a:rPr lang="fr-FR" dirty="0" err="1"/>
              <a:t>Listener</a:t>
            </a:r>
            <a:endParaRPr lang="fr-FR" dirty="0"/>
          </a:p>
        </p:txBody>
      </p:sp>
      <p:sp>
        <p:nvSpPr>
          <p:cNvPr id="11" name="Espace réservé du contenu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4800"/>
          </a:xfrm>
        </p:spPr>
        <p:txBody>
          <a:bodyPr lIns="0">
            <a:normAutofit/>
          </a:bodyPr>
          <a:lstStyle/>
          <a:p>
            <a:pPr marL="536575" lvl="1" indent="-336550">
              <a:buFont typeface="Arial" charset="0"/>
              <a:buChar char="•"/>
            </a:pPr>
            <a:r>
              <a:rPr lang="fr-FR" sz="2000" dirty="0" err="1"/>
              <a:t>Tracker</a:t>
            </a:r>
            <a:r>
              <a:rPr lang="fr-FR" sz="2000" dirty="0"/>
              <a:t> les événements de l’application web</a:t>
            </a:r>
          </a:p>
          <a:p>
            <a:pPr marL="536575" lvl="1" indent="-336550">
              <a:buFont typeface="Arial" charset="0"/>
              <a:buChar char="•"/>
            </a:pPr>
            <a:r>
              <a:rPr lang="fr-FR" sz="2000" dirty="0"/>
              <a:t>3 types d’événements</a:t>
            </a:r>
          </a:p>
          <a:p>
            <a:pPr marL="719455" lvl="2" indent="-336550">
              <a:buFont typeface="Arial" charset="0"/>
              <a:buChar char="•"/>
            </a:pPr>
            <a:r>
              <a:rPr lang="fr-FR" sz="1600" dirty="0"/>
              <a:t>Application-</a:t>
            </a:r>
            <a:r>
              <a:rPr lang="fr-FR" sz="1600" dirty="0" err="1"/>
              <a:t>level</a:t>
            </a:r>
            <a:endParaRPr lang="fr-FR" sz="1600" dirty="0"/>
          </a:p>
          <a:p>
            <a:pPr marL="719455" lvl="2" indent="-336550">
              <a:buFont typeface="Arial" charset="0"/>
              <a:buChar char="•"/>
            </a:pPr>
            <a:r>
              <a:rPr lang="fr-FR" sz="1600" dirty="0"/>
              <a:t>Session-</a:t>
            </a:r>
            <a:r>
              <a:rPr lang="fr-FR" sz="1600" dirty="0" err="1"/>
              <a:t>level</a:t>
            </a:r>
            <a:endParaRPr lang="fr-FR" sz="1600" dirty="0"/>
          </a:p>
          <a:p>
            <a:pPr marL="719455" lvl="2" indent="-336550">
              <a:buFont typeface="Arial" charset="0"/>
              <a:buChar char="•"/>
            </a:pPr>
            <a:r>
              <a:rPr lang="fr-FR" sz="1600" dirty="0" err="1"/>
              <a:t>Request-level</a:t>
            </a:r>
            <a:endParaRPr lang="fr-FR" sz="1600" dirty="0"/>
          </a:p>
          <a:p>
            <a:pPr marL="536575" lvl="1" indent="-336550">
              <a:buFont typeface="Arial" charset="0"/>
              <a:buChar char="•"/>
            </a:pPr>
            <a:endParaRPr lang="fr-FR" sz="2000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303" y="3638963"/>
            <a:ext cx="10954009" cy="23372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748874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Servlet </a:t>
            </a:r>
            <a:r>
              <a:rPr lang="fr-FR" dirty="0" err="1"/>
              <a:t>Listener</a:t>
            </a:r>
            <a:endParaRPr lang="fr-FR" dirty="0"/>
          </a:p>
        </p:txBody>
      </p:sp>
      <p:sp>
        <p:nvSpPr>
          <p:cNvPr id="11" name="Espace réservé du contenu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4800"/>
          </a:xfrm>
        </p:spPr>
        <p:txBody>
          <a:bodyPr lIns="0">
            <a:normAutofit/>
          </a:bodyPr>
          <a:lstStyle/>
          <a:p>
            <a:pPr marL="536575" lvl="1" indent="-336550">
              <a:buFont typeface="Arial" charset="0"/>
              <a:buChar char="•"/>
            </a:pPr>
            <a:endParaRPr lang="fr-FR" sz="2000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825" y="2237695"/>
            <a:ext cx="8228350" cy="31833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570131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 programme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4800"/>
          </a:xfrm>
        </p:spPr>
        <p:txBody>
          <a:bodyPr lIns="0">
            <a:normAutofit/>
          </a:bodyPr>
          <a:lstStyle/>
          <a:p>
            <a:pPr marL="536575" lvl="1" indent="-336550">
              <a:buFont typeface="Arial" charset="0"/>
              <a:buChar char="•"/>
            </a:pPr>
            <a:r>
              <a:rPr lang="fr-FR" sz="2000" dirty="0"/>
              <a:t>Un peu de théorie </a:t>
            </a:r>
          </a:p>
          <a:p>
            <a:pPr marL="536575" lvl="1" indent="-336550">
              <a:buFont typeface="Arial" charset="0"/>
              <a:buChar char="•"/>
            </a:pPr>
            <a:r>
              <a:rPr lang="fr-FR" sz="2000" dirty="0"/>
              <a:t>Beaucoup de pratique !</a:t>
            </a:r>
          </a:p>
          <a:p>
            <a:pPr marL="536575" lvl="1" indent="-336550">
              <a:buFont typeface="Arial" charset="0"/>
              <a:buChar char="•"/>
            </a:pPr>
            <a:endParaRPr lang="fr-FR" sz="2000" dirty="0"/>
          </a:p>
          <a:p>
            <a:pPr marL="536575" lvl="1" indent="-336550">
              <a:buFont typeface="Arial" charset="0"/>
              <a:buChar char="•"/>
            </a:pPr>
            <a:r>
              <a:rPr lang="fr-FR" sz="2000" dirty="0"/>
              <a:t>Dans les grandes lignes :</a:t>
            </a:r>
          </a:p>
          <a:p>
            <a:pPr marL="719455" lvl="2" indent="-336550">
              <a:buFont typeface="Arial" charset="0"/>
              <a:buChar char="•"/>
            </a:pPr>
            <a:r>
              <a:rPr lang="fr-FR" sz="1600" dirty="0"/>
              <a:t>Introduction à Java EE / Jakarta EE</a:t>
            </a:r>
          </a:p>
          <a:p>
            <a:pPr marL="719455" lvl="2" indent="-336550">
              <a:buFont typeface="Arial" charset="0"/>
              <a:buChar char="•"/>
            </a:pPr>
            <a:r>
              <a:rPr lang="fr-FR" sz="1600" dirty="0"/>
              <a:t>Servlet / JSP</a:t>
            </a:r>
          </a:p>
          <a:p>
            <a:pPr marL="719455" lvl="2" indent="-336550">
              <a:buFont typeface="Arial" charset="0"/>
              <a:buChar char="•"/>
            </a:pPr>
            <a:r>
              <a:rPr lang="fr-FR" sz="1600" dirty="0"/>
              <a:t>To Be </a:t>
            </a:r>
            <a:r>
              <a:rPr lang="fr-FR" sz="1600" dirty="0" err="1"/>
              <a:t>Defined</a:t>
            </a:r>
            <a:endParaRPr lang="fr-FR" sz="1600" dirty="0"/>
          </a:p>
          <a:p>
            <a:pPr marL="719455" lvl="2" indent="-336550">
              <a:buFont typeface="Arial" charset="0"/>
              <a:buChar char="•"/>
            </a:pPr>
            <a:endParaRPr lang="fr-FR" sz="1600" dirty="0"/>
          </a:p>
          <a:p>
            <a:pPr marL="200025" lvl="1" indent="0" algn="ctr">
              <a:buNone/>
            </a:pPr>
            <a:r>
              <a:rPr lang="fr-FR" sz="2000" dirty="0"/>
              <a:t>Note finale : Note examen + Note pratique (Projet ou </a:t>
            </a:r>
            <a:r>
              <a:rPr lang="fr-FR" sz="2000" dirty="0" err="1"/>
              <a:t>TPs</a:t>
            </a:r>
            <a:r>
              <a:rPr lang="fr-FR" sz="2000" dirty="0"/>
              <a:t>)</a:t>
            </a:r>
          </a:p>
          <a:p>
            <a:pPr marL="536575" lvl="1" indent="-336550">
              <a:buFont typeface="Arial" charset="0"/>
              <a:buChar char="•"/>
            </a:pPr>
            <a:endParaRPr lang="fr-FR" sz="1600" dirty="0"/>
          </a:p>
        </p:txBody>
      </p:sp>
      <p:sp>
        <p:nvSpPr>
          <p:cNvPr id="4" name="ZoneTexte 3"/>
          <p:cNvSpPr txBox="1"/>
          <p:nvPr/>
        </p:nvSpPr>
        <p:spPr>
          <a:xfrm>
            <a:off x="14409683" y="12612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275221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Servlet </a:t>
            </a:r>
            <a:r>
              <a:rPr lang="fr-FR" dirty="0" err="1"/>
              <a:t>Filters</a:t>
            </a:r>
            <a:endParaRPr lang="fr-FR" dirty="0"/>
          </a:p>
        </p:txBody>
      </p:sp>
      <p:sp>
        <p:nvSpPr>
          <p:cNvPr id="11" name="Espace réservé du contenu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4800"/>
          </a:xfrm>
        </p:spPr>
        <p:txBody>
          <a:bodyPr lIns="0">
            <a:normAutofit/>
          </a:bodyPr>
          <a:lstStyle/>
          <a:p>
            <a:pPr marL="536575" lvl="1" indent="-336550">
              <a:buFont typeface="Arial" charset="0"/>
              <a:buChar char="•"/>
            </a:pPr>
            <a:r>
              <a:rPr lang="fr-FR" sz="2000" dirty="0"/>
              <a:t>Pré-</a:t>
            </a:r>
            <a:r>
              <a:rPr lang="fr-FR" sz="2000" dirty="0" err="1"/>
              <a:t>processer</a:t>
            </a:r>
            <a:r>
              <a:rPr lang="fr-FR" sz="2000" dirty="0"/>
              <a:t> les requêtes et post-</a:t>
            </a:r>
            <a:r>
              <a:rPr lang="fr-FR" sz="2000" dirty="0" err="1"/>
              <a:t>processer</a:t>
            </a:r>
            <a:r>
              <a:rPr lang="fr-FR" sz="2000" dirty="0"/>
              <a:t> les réponses</a:t>
            </a:r>
          </a:p>
          <a:p>
            <a:pPr marL="536575" lvl="1" indent="-336550">
              <a:buFont typeface="Arial" charset="0"/>
              <a:buChar char="•"/>
            </a:pPr>
            <a:endParaRPr lang="fr-FR" sz="2000" dirty="0"/>
          </a:p>
        </p:txBody>
      </p:sp>
      <p:pic>
        <p:nvPicPr>
          <p:cNvPr id="4100" name="Picture 4" descr="Description of Figure 3-1  follow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2661" y="2296887"/>
            <a:ext cx="4089854" cy="3932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02295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Servlet </a:t>
            </a:r>
            <a:r>
              <a:rPr lang="fr-FR" dirty="0" err="1"/>
              <a:t>Filters</a:t>
            </a:r>
            <a:endParaRPr lang="fr-FR" dirty="0"/>
          </a:p>
        </p:txBody>
      </p:sp>
      <p:sp>
        <p:nvSpPr>
          <p:cNvPr id="11" name="Espace réservé du contenu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4800"/>
          </a:xfrm>
        </p:spPr>
        <p:txBody>
          <a:bodyPr lIns="0">
            <a:normAutofit/>
          </a:bodyPr>
          <a:lstStyle/>
          <a:p>
            <a:pPr marL="536575" lvl="1" indent="-336550">
              <a:buFont typeface="Arial" charset="0"/>
              <a:buChar char="•"/>
            </a:pPr>
            <a:endParaRPr lang="fr-FR" sz="20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7682" y="1951944"/>
            <a:ext cx="7916636" cy="4032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17905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643363"/>
            <a:ext cx="7620000" cy="509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0783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JSP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757729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JSP</a:t>
            </a:r>
          </a:p>
        </p:txBody>
      </p:sp>
      <p:sp>
        <p:nvSpPr>
          <p:cNvPr id="11" name="Espace réservé du contenu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4800"/>
          </a:xfrm>
        </p:spPr>
        <p:txBody>
          <a:bodyPr lIns="0">
            <a:normAutofit/>
          </a:bodyPr>
          <a:lstStyle/>
          <a:p>
            <a:pPr marL="536575" lvl="1" indent="-336550">
              <a:buFont typeface="Arial" charset="0"/>
              <a:buChar char="•"/>
            </a:pPr>
            <a:r>
              <a:rPr lang="fr-FR" sz="2000" dirty="0"/>
              <a:t>JSP : </a:t>
            </a:r>
            <a:r>
              <a:rPr lang="fr-FR" sz="2000" dirty="0" err="1"/>
              <a:t>JavaServer</a:t>
            </a:r>
            <a:r>
              <a:rPr lang="fr-FR" sz="2000" dirty="0"/>
              <a:t> Pages</a:t>
            </a:r>
          </a:p>
          <a:p>
            <a:pPr marL="536575" lvl="1" indent="-336550">
              <a:buFont typeface="Arial" charset="0"/>
              <a:buChar char="•"/>
            </a:pPr>
            <a:r>
              <a:rPr lang="fr-FR" sz="2000" dirty="0"/>
              <a:t>Technologie qui permet de créer du contenu web </a:t>
            </a:r>
          </a:p>
          <a:p>
            <a:pPr marL="719455" lvl="2" indent="-336550">
              <a:buFont typeface="Arial" charset="0"/>
              <a:buChar char="•"/>
            </a:pPr>
            <a:r>
              <a:rPr lang="fr-FR" sz="1600" dirty="0"/>
              <a:t>Statique</a:t>
            </a:r>
          </a:p>
          <a:p>
            <a:pPr marL="719455" lvl="2" indent="-336550">
              <a:buFont typeface="Arial" charset="0"/>
              <a:buChar char="•"/>
            </a:pPr>
            <a:r>
              <a:rPr lang="fr-FR" sz="1600" dirty="0"/>
              <a:t>Et insérer du contenu dynamique</a:t>
            </a:r>
            <a:endParaRPr lang="fr-FR" sz="2000" dirty="0"/>
          </a:p>
          <a:p>
            <a:pPr marL="536575" lvl="1" indent="-336550">
              <a:buFont typeface="Arial" charset="0"/>
              <a:buChar char="•"/>
            </a:pPr>
            <a:r>
              <a:rPr lang="fr-FR" sz="2000" dirty="0"/>
              <a:t>Peut être vu comme un haut niveau d’abstraction des servlets</a:t>
            </a:r>
          </a:p>
          <a:p>
            <a:pPr marL="719455" lvl="2" indent="-336550">
              <a:buFont typeface="Arial" charset="0"/>
              <a:buChar char="•"/>
            </a:pPr>
            <a:r>
              <a:rPr lang="fr-FR" sz="1600" dirty="0"/>
              <a:t>Une JSP est en réalité compilée en Servlet puis exécutée</a:t>
            </a:r>
          </a:p>
          <a:p>
            <a:pPr marL="536575" lvl="1" indent="-336550">
              <a:buFont typeface="Arial" charset="0"/>
              <a:buChar char="•"/>
            </a:pPr>
            <a:r>
              <a:rPr lang="fr-FR" sz="2000" dirty="0"/>
              <a:t>Séparation entre le </a:t>
            </a:r>
            <a:r>
              <a:rPr lang="fr-FR" sz="2000" dirty="0" err="1"/>
              <a:t>controleur</a:t>
            </a:r>
            <a:r>
              <a:rPr lang="fr-FR" sz="2000" dirty="0"/>
              <a:t> et la vue</a:t>
            </a:r>
          </a:p>
        </p:txBody>
      </p:sp>
    </p:spTree>
    <p:extLst>
      <p:ext uri="{BB962C8B-B14F-4D97-AF65-F5344CB8AC3E}">
        <p14:creationId xmlns:p14="http://schemas.microsoft.com/office/powerpoint/2010/main" val="35064160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8650" y="781050"/>
            <a:ext cx="8394700" cy="529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7340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JSP</a:t>
            </a:r>
          </a:p>
        </p:txBody>
      </p:sp>
      <p:sp>
        <p:nvSpPr>
          <p:cNvPr id="11" name="Espace réservé du contenu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4800"/>
          </a:xfrm>
        </p:spPr>
        <p:txBody>
          <a:bodyPr lIns="0">
            <a:normAutofit/>
          </a:bodyPr>
          <a:lstStyle/>
          <a:p>
            <a:pPr marL="536575" lvl="1" indent="-336550">
              <a:buFont typeface="Arial" charset="0"/>
              <a:buChar char="•"/>
            </a:pPr>
            <a:r>
              <a:rPr lang="fr-FR" sz="2000" dirty="0"/>
              <a:t>Technologie qui permet de créer du contenu web </a:t>
            </a:r>
          </a:p>
          <a:p>
            <a:pPr marL="719455" lvl="2" indent="-336550">
              <a:buFont typeface="Arial" charset="0"/>
              <a:buChar char="•"/>
            </a:pPr>
            <a:r>
              <a:rPr lang="fr-FR" sz="1600" dirty="0"/>
              <a:t>Statique </a:t>
            </a:r>
            <a:r>
              <a:rPr lang="fr-FR" sz="1600" dirty="0">
                <a:sym typeface="Wingdings"/>
              </a:rPr>
              <a:t> HTML</a:t>
            </a:r>
            <a:endParaRPr lang="fr-FR" sz="1600" dirty="0"/>
          </a:p>
          <a:p>
            <a:pPr marL="719455" lvl="2" indent="-336550">
              <a:buFont typeface="Arial" charset="0"/>
              <a:buChar char="•"/>
            </a:pPr>
            <a:r>
              <a:rPr lang="fr-FR" sz="1600" dirty="0"/>
              <a:t>Et insérer du contenu dynamique </a:t>
            </a:r>
            <a:r>
              <a:rPr lang="fr-FR" sz="1600" dirty="0">
                <a:sym typeface="Wingdings"/>
              </a:rPr>
              <a:t> Tags JSP</a:t>
            </a:r>
          </a:p>
          <a:p>
            <a:pPr marL="536575" lvl="1" indent="-336550">
              <a:buFont typeface="Arial" charset="0"/>
              <a:buChar char="•"/>
            </a:pPr>
            <a:endParaRPr lang="fr-FR" sz="2400" dirty="0">
              <a:sym typeface="Wingdings"/>
            </a:endParaRPr>
          </a:p>
          <a:p>
            <a:pPr marL="536575" lvl="1" indent="-336550">
              <a:buFont typeface="Arial" charset="0"/>
              <a:buChar char="•"/>
            </a:pPr>
            <a:r>
              <a:rPr lang="fr-FR" sz="2400" dirty="0">
                <a:sym typeface="Wingdings"/>
              </a:rPr>
              <a:t>Exemple de tags JSP</a:t>
            </a:r>
          </a:p>
          <a:p>
            <a:pPr marL="719455" lvl="2" indent="-336550">
              <a:buFont typeface="Arial" charset="0"/>
              <a:buChar char="•"/>
            </a:pPr>
            <a:r>
              <a:rPr lang="fr-FR" sz="1600" dirty="0"/>
              <a:t>&lt;% ... %&gt; : exécute du code Java</a:t>
            </a:r>
          </a:p>
          <a:p>
            <a:pPr marL="719455" lvl="2" indent="-336550">
              <a:buFont typeface="Arial" charset="0"/>
              <a:buChar char="•"/>
            </a:pPr>
            <a:r>
              <a:rPr lang="fr-FR" sz="1600" dirty="0"/>
              <a:t>&lt;%! ... %&gt;: déclare des variables globales</a:t>
            </a:r>
          </a:p>
          <a:p>
            <a:pPr marL="719455" lvl="2" indent="-336550">
              <a:buFont typeface="Arial" charset="0"/>
              <a:buChar char="•"/>
            </a:pPr>
            <a:r>
              <a:rPr lang="fr-FR" sz="1600" dirty="0"/>
              <a:t>&lt;%= ... %&gt;: affiche le résultat de l’expression exécutée</a:t>
            </a:r>
          </a:p>
          <a:p>
            <a:pPr marL="719455" lvl="2" indent="-336550">
              <a:buFont typeface="Arial" charset="0"/>
              <a:buChar char="•"/>
            </a:pPr>
            <a:r>
              <a:rPr lang="fr-FR" sz="1600" dirty="0"/>
              <a:t>&lt;%@ page import="..." %&gt;: directive (import de packages)</a:t>
            </a:r>
          </a:p>
          <a:p>
            <a:pPr marL="719455" lvl="2" indent="-336550">
              <a:buFont typeface="Arial" charset="0"/>
              <a:buChar char="•"/>
            </a:pPr>
            <a:r>
              <a:rPr lang="fr-FR" sz="1600" dirty="0"/>
              <a:t>&lt;%-- ... %&gt;: commentaire JSP</a:t>
            </a:r>
          </a:p>
          <a:p>
            <a:pPr marL="719455" lvl="2" indent="-336550">
              <a:buFont typeface="Arial" charset="0"/>
              <a:buChar char="•"/>
            </a:pPr>
            <a:endParaRPr lang="fr-FR" sz="1600" dirty="0"/>
          </a:p>
          <a:p>
            <a:pPr marL="536575" lvl="1" indent="-336550">
              <a:buFont typeface="Arial" charset="0"/>
              <a:buChar char="•"/>
            </a:pPr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36471082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JSP</a:t>
            </a:r>
          </a:p>
        </p:txBody>
      </p:sp>
      <p:sp>
        <p:nvSpPr>
          <p:cNvPr id="11" name="Espace réservé du contenu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4800"/>
          </a:xfrm>
        </p:spPr>
        <p:txBody>
          <a:bodyPr lIns="0">
            <a:normAutofit/>
          </a:bodyPr>
          <a:lstStyle/>
          <a:p>
            <a:pPr marL="536575" lvl="1" indent="-336550">
              <a:buFont typeface="Arial" charset="0"/>
              <a:buChar char="•"/>
            </a:pPr>
            <a:r>
              <a:rPr lang="fr-FR" sz="2000" dirty="0"/>
              <a:t>Variables implicites</a:t>
            </a:r>
          </a:p>
          <a:p>
            <a:pPr marL="719455" lvl="2" indent="-336550">
              <a:buFont typeface="Arial" charset="0"/>
              <a:buChar char="•"/>
            </a:pPr>
            <a:r>
              <a:rPr lang="fr-FR" sz="1600" dirty="0"/>
              <a:t>out : </a:t>
            </a:r>
            <a:r>
              <a:rPr lang="fr-FR" sz="1600" dirty="0" err="1"/>
              <a:t>javax.servlet.jsp.JspWriter</a:t>
            </a:r>
            <a:endParaRPr lang="fr-FR" sz="1600" dirty="0"/>
          </a:p>
          <a:p>
            <a:pPr marL="719455" lvl="2" indent="-336550">
              <a:buFont typeface="Arial" charset="0"/>
              <a:buChar char="•"/>
            </a:pPr>
            <a:r>
              <a:rPr lang="fr-FR" sz="1600" dirty="0" err="1"/>
              <a:t>request</a:t>
            </a:r>
            <a:r>
              <a:rPr lang="fr-FR" sz="1600" dirty="0"/>
              <a:t> : </a:t>
            </a:r>
            <a:r>
              <a:rPr lang="fr-FR" sz="1600" dirty="0" err="1"/>
              <a:t>javax.servlet.http.HttpServletRequest</a:t>
            </a:r>
            <a:endParaRPr lang="fr-FR" sz="1600" dirty="0"/>
          </a:p>
          <a:p>
            <a:pPr marL="719455" lvl="2" indent="-336550">
              <a:buFont typeface="Arial" charset="0"/>
              <a:buChar char="•"/>
            </a:pPr>
            <a:r>
              <a:rPr lang="fr-FR" sz="1600" dirty="0" err="1"/>
              <a:t>response</a:t>
            </a:r>
            <a:r>
              <a:rPr lang="fr-FR" sz="1600" dirty="0"/>
              <a:t> : </a:t>
            </a:r>
            <a:r>
              <a:rPr lang="fr-FR" sz="1600" dirty="0" err="1"/>
              <a:t>javax.servlet.http.HttpServletResponse</a:t>
            </a:r>
            <a:endParaRPr lang="fr-FR" sz="1600" dirty="0"/>
          </a:p>
          <a:p>
            <a:pPr marL="719455" lvl="2" indent="-336550">
              <a:buFont typeface="Arial" charset="0"/>
              <a:buChar char="•"/>
            </a:pPr>
            <a:r>
              <a:rPr lang="fr-FR" sz="1600" dirty="0"/>
              <a:t>session : </a:t>
            </a:r>
            <a:r>
              <a:rPr lang="fr-FR" sz="1600" dirty="0" err="1"/>
              <a:t>javax.servlet.http.HttpSession</a:t>
            </a:r>
            <a:endParaRPr lang="fr-FR" sz="1600" dirty="0"/>
          </a:p>
          <a:p>
            <a:pPr marL="536575" lvl="1" indent="-336550">
              <a:buFont typeface="Arial" charset="0"/>
              <a:buChar char="•"/>
            </a:pPr>
            <a:endParaRPr lang="fr-FR" sz="2000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8430" y="4179421"/>
            <a:ext cx="4356100" cy="59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86600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WTF ?!</a:t>
            </a:r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82673" y="2684042"/>
            <a:ext cx="5487613" cy="2743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500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WTF ?!</a:t>
            </a:r>
          </a:p>
        </p:txBody>
      </p:sp>
      <p:sp>
        <p:nvSpPr>
          <p:cNvPr id="5" name="Espace réservé du contenu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4800"/>
          </a:xfrm>
        </p:spPr>
        <p:txBody>
          <a:bodyPr lIns="0">
            <a:normAutofit/>
          </a:bodyPr>
          <a:lstStyle/>
          <a:p>
            <a:pPr marL="536575" lvl="1" indent="-336550">
              <a:buFont typeface="Arial" charset="0"/>
              <a:buChar char="•"/>
            </a:pPr>
            <a:r>
              <a:rPr lang="fr-FR" sz="2000" dirty="0"/>
              <a:t>Comment améliorer la lisibilité du code ?</a:t>
            </a:r>
          </a:p>
          <a:p>
            <a:pPr marL="719455" lvl="2" indent="-336550">
              <a:buFont typeface="Arial" charset="0"/>
              <a:buChar char="•"/>
            </a:pPr>
            <a:r>
              <a:rPr lang="fr-FR" sz="1600" dirty="0"/>
              <a:t>Actions Tags</a:t>
            </a:r>
          </a:p>
          <a:p>
            <a:pPr marL="719455" lvl="2" indent="-336550">
              <a:buFont typeface="Arial" charset="0"/>
              <a:buChar char="•"/>
            </a:pPr>
            <a:r>
              <a:rPr lang="fr-FR" sz="1600" dirty="0"/>
              <a:t>Expression </a:t>
            </a:r>
            <a:r>
              <a:rPr lang="fr-FR" sz="1600" dirty="0" err="1"/>
              <a:t>Language</a:t>
            </a:r>
            <a:r>
              <a:rPr lang="fr-FR" sz="1600" dirty="0"/>
              <a:t> (EL)</a:t>
            </a:r>
          </a:p>
          <a:p>
            <a:pPr marL="719455" lvl="2" indent="-336550">
              <a:buFont typeface="Arial" charset="0"/>
              <a:buChar char="•"/>
            </a:pPr>
            <a:r>
              <a:rPr lang="fr-FR" sz="1600" dirty="0"/>
              <a:t>JSTL</a:t>
            </a:r>
          </a:p>
          <a:p>
            <a:pPr marL="719455" lvl="2" indent="-336550">
              <a:buFont typeface="Arial" charset="0"/>
              <a:buChar char="•"/>
            </a:pPr>
            <a:r>
              <a:rPr lang="fr-FR" sz="1600" dirty="0"/>
              <a:t>Custom Tags</a:t>
            </a:r>
          </a:p>
          <a:p>
            <a:pPr marL="719455" lvl="2" indent="-336550">
              <a:buFont typeface="Arial" charset="0"/>
              <a:buChar char="•"/>
            </a:pPr>
            <a:r>
              <a:rPr lang="fr-FR" sz="1600" dirty="0"/>
              <a:t>Fragments</a:t>
            </a:r>
          </a:p>
          <a:p>
            <a:pPr marL="536575" lvl="1" indent="-336550">
              <a:buFont typeface="Arial" charset="0"/>
              <a:buChar char="•"/>
            </a:pPr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42399120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Attentes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4800"/>
          </a:xfrm>
        </p:spPr>
        <p:txBody>
          <a:bodyPr lIns="0">
            <a:normAutofit/>
          </a:bodyPr>
          <a:lstStyle/>
          <a:p>
            <a:pPr marL="200025" lvl="1" indent="0">
              <a:buNone/>
            </a:pPr>
            <a:endParaRPr lang="fr-FR" sz="2800" dirty="0"/>
          </a:p>
          <a:p>
            <a:pPr marL="536575" lvl="1" indent="-336550">
              <a:buFont typeface="Arial" charset="0"/>
              <a:buChar char="•"/>
            </a:pPr>
            <a:r>
              <a:rPr lang="fr-FR" sz="2800" dirty="0"/>
              <a:t>Sérieux</a:t>
            </a:r>
          </a:p>
          <a:p>
            <a:pPr marL="536575" lvl="1" indent="-336550">
              <a:buFont typeface="Arial" charset="0"/>
              <a:buChar char="•"/>
            </a:pPr>
            <a:endParaRPr lang="fr-FR" sz="2800" dirty="0"/>
          </a:p>
          <a:p>
            <a:pPr marL="536575" lvl="1" indent="-336550">
              <a:buFont typeface="Arial" charset="0"/>
              <a:buChar char="•"/>
            </a:pPr>
            <a:r>
              <a:rPr lang="fr-FR" sz="2800" dirty="0"/>
              <a:t>Autonomie</a:t>
            </a:r>
          </a:p>
          <a:p>
            <a:pPr marL="536575" lvl="1" indent="-336550">
              <a:buFont typeface="Arial" charset="0"/>
              <a:buChar char="•"/>
            </a:pPr>
            <a:endParaRPr lang="fr-FR" sz="2800" dirty="0"/>
          </a:p>
          <a:p>
            <a:pPr marL="536575" lvl="1" indent="-336550">
              <a:buFont typeface="Arial" charset="0"/>
              <a:buChar char="•"/>
            </a:pPr>
            <a:r>
              <a:rPr lang="fr-FR" sz="2800" dirty="0"/>
              <a:t>Curiosité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14409683" y="12612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8034" y="1845734"/>
            <a:ext cx="3592979" cy="876529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1158" y="2830637"/>
            <a:ext cx="3046730" cy="1235737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0814" y="4174748"/>
            <a:ext cx="1367418" cy="1367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64895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JSP Action Tags</a:t>
            </a:r>
          </a:p>
        </p:txBody>
      </p:sp>
      <p:sp>
        <p:nvSpPr>
          <p:cNvPr id="11" name="Espace réservé du contenu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4800"/>
          </a:xfrm>
        </p:spPr>
        <p:txBody>
          <a:bodyPr lIns="0">
            <a:normAutofit/>
          </a:bodyPr>
          <a:lstStyle/>
          <a:p>
            <a:pPr marL="536575" lvl="1" indent="-336550">
              <a:buFont typeface="Arial" charset="0"/>
              <a:buChar char="•"/>
            </a:pPr>
            <a:r>
              <a:rPr lang="fr-FR" sz="2000" dirty="0"/>
              <a:t>Nouveaux tags similaires aux balises HTML</a:t>
            </a:r>
          </a:p>
          <a:p>
            <a:pPr marL="536575" lvl="1" indent="-336550">
              <a:buFont typeface="Arial" charset="0"/>
              <a:buChar char="•"/>
            </a:pPr>
            <a:r>
              <a:rPr lang="fr-FR" sz="2000" dirty="0"/>
              <a:t>But : simplifier des traitements courants</a:t>
            </a:r>
          </a:p>
          <a:p>
            <a:pPr marL="536575" lvl="1" indent="-336550">
              <a:buFont typeface="Arial" charset="0"/>
              <a:buChar char="•"/>
            </a:pPr>
            <a:endParaRPr lang="fr-FR" sz="2000" dirty="0"/>
          </a:p>
        </p:txBody>
      </p:sp>
      <p:graphicFrame>
        <p:nvGraphicFramePr>
          <p:cNvPr id="4" name="Tableau 3"/>
          <p:cNvGraphicFramePr>
            <a:graphicFrameLocks noGrp="1"/>
          </p:cNvGraphicFramePr>
          <p:nvPr/>
        </p:nvGraphicFramePr>
        <p:xfrm>
          <a:off x="2062480" y="3113290"/>
          <a:ext cx="81280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09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470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Action Tag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err="1"/>
                        <a:t>jsp:useBean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Instancie un </a:t>
                      </a:r>
                      <a:r>
                        <a:rPr lang="fr-FR" dirty="0" err="1"/>
                        <a:t>bean</a:t>
                      </a:r>
                      <a:r>
                        <a:rPr lang="fr-FR" dirty="0"/>
                        <a:t> avec un nom et un scope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err="1"/>
                        <a:t>jsp:setProperty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Affecte une valeur à</a:t>
                      </a:r>
                      <a:r>
                        <a:rPr lang="fr-FR" baseline="0" dirty="0"/>
                        <a:t> un attribut d’un </a:t>
                      </a:r>
                      <a:r>
                        <a:rPr lang="fr-FR" baseline="0" dirty="0" err="1"/>
                        <a:t>bean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 err="1"/>
                        <a:t>jsp:getProperty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Récupère la</a:t>
                      </a:r>
                      <a:r>
                        <a:rPr lang="fr-FR" baseline="0" dirty="0"/>
                        <a:t> valeur d’un attribut d’un </a:t>
                      </a:r>
                      <a:r>
                        <a:rPr lang="fr-FR" baseline="0" dirty="0" err="1"/>
                        <a:t>bean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 err="1"/>
                        <a:t>jsp:forward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Redirige la requête vers une page HTML, JSP ou Servlet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err="1"/>
                        <a:t>jsp:include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Inclut</a:t>
                      </a:r>
                      <a:r>
                        <a:rPr lang="fr-FR" baseline="0" dirty="0"/>
                        <a:t> dynamiquement du contenu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3874153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jsp:useBean</a:t>
            </a:r>
            <a:endParaRPr lang="fr-FR" dirty="0"/>
          </a:p>
        </p:txBody>
      </p:sp>
      <p:sp>
        <p:nvSpPr>
          <p:cNvPr id="11" name="Espace réservé du contenu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4800"/>
          </a:xfrm>
        </p:spPr>
        <p:txBody>
          <a:bodyPr lIns="0">
            <a:normAutofit/>
          </a:bodyPr>
          <a:lstStyle/>
          <a:p>
            <a:pPr marL="536575" lvl="1" indent="-336550">
              <a:buFont typeface="Arial" charset="0"/>
              <a:buChar char="•"/>
            </a:pPr>
            <a:r>
              <a:rPr lang="fr-FR" sz="2000" dirty="0"/>
              <a:t>Instancie un </a:t>
            </a:r>
            <a:r>
              <a:rPr lang="fr-FR" sz="2000" dirty="0" err="1"/>
              <a:t>bean</a:t>
            </a:r>
            <a:r>
              <a:rPr lang="fr-FR" sz="2000" dirty="0"/>
              <a:t> avec un nom et un scope</a:t>
            </a:r>
          </a:p>
          <a:p>
            <a:pPr marL="536575" lvl="1" indent="-336550">
              <a:buFont typeface="Arial" charset="0"/>
              <a:buChar char="•"/>
            </a:pPr>
            <a:r>
              <a:rPr lang="fr-FR" sz="2000" dirty="0"/>
              <a:t>Scope ?</a:t>
            </a:r>
          </a:p>
          <a:p>
            <a:pPr marL="719455" lvl="2" indent="-336550">
              <a:buFont typeface="Arial" charset="0"/>
              <a:buChar char="•"/>
            </a:pPr>
            <a:r>
              <a:rPr lang="fr-FR" sz="1600" dirty="0"/>
              <a:t>Portée du </a:t>
            </a:r>
            <a:r>
              <a:rPr lang="fr-FR" sz="1600" dirty="0" err="1"/>
              <a:t>bean</a:t>
            </a:r>
            <a:r>
              <a:rPr lang="fr-FR" sz="1600" dirty="0"/>
              <a:t>, visibilité : pendant combien de temps le </a:t>
            </a:r>
            <a:r>
              <a:rPr lang="fr-FR" sz="1600" dirty="0" err="1"/>
              <a:t>bean</a:t>
            </a:r>
            <a:r>
              <a:rPr lang="fr-FR" sz="1600" dirty="0"/>
              <a:t> est défini et utilisable</a:t>
            </a:r>
          </a:p>
          <a:p>
            <a:pPr marL="719455" lvl="2" indent="-336550">
              <a:buFont typeface="Arial" charset="0"/>
              <a:buChar char="•"/>
            </a:pPr>
            <a:endParaRPr lang="fr-FR" sz="1600" dirty="0"/>
          </a:p>
          <a:p>
            <a:pPr marL="536575" lvl="1" indent="-336550">
              <a:buFont typeface="Arial" charset="0"/>
              <a:buChar char="•"/>
            </a:pPr>
            <a:endParaRPr lang="fr-FR" sz="2000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2"/>
          <a:srcRect r="11191"/>
          <a:stretch/>
        </p:blipFill>
        <p:spPr>
          <a:xfrm>
            <a:off x="3408305" y="4961266"/>
            <a:ext cx="5436347" cy="1028700"/>
          </a:xfrm>
          <a:prstGeom prst="rect">
            <a:avLst/>
          </a:prstGeom>
        </p:spPr>
      </p:pic>
      <p:graphicFrame>
        <p:nvGraphicFramePr>
          <p:cNvPr id="5" name="Tableau 4"/>
          <p:cNvGraphicFramePr>
            <a:graphicFrameLocks noGrp="1"/>
          </p:cNvGraphicFramePr>
          <p:nvPr/>
        </p:nvGraphicFramePr>
        <p:xfrm>
          <a:off x="2062479" y="2990750"/>
          <a:ext cx="8128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8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211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Scope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page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Défaut.</a:t>
                      </a:r>
                      <a:r>
                        <a:rPr lang="fr-FR" baseline="0" dirty="0"/>
                        <a:t> Page JSP + fichier inclus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err="1"/>
                        <a:t>request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Durée de vie de la requête (</a:t>
                      </a:r>
                      <a:r>
                        <a:rPr lang="fr-FR" dirty="0" err="1"/>
                        <a:t>forward</a:t>
                      </a:r>
                      <a:r>
                        <a:rPr lang="fr-FR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session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Toutes les JSP qui</a:t>
                      </a:r>
                      <a:r>
                        <a:rPr lang="fr-FR" baseline="0" dirty="0"/>
                        <a:t> appartiennent à la même session que le </a:t>
                      </a:r>
                      <a:r>
                        <a:rPr lang="fr-FR" baseline="0" dirty="0" err="1"/>
                        <a:t>bean</a:t>
                      </a:r>
                      <a:r>
                        <a:rPr lang="fr-FR" baseline="0" dirty="0"/>
                        <a:t> créé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application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Toutes les JSP de l’application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1824173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jsp:setProperty</a:t>
            </a:r>
            <a:endParaRPr lang="fr-FR" dirty="0"/>
          </a:p>
        </p:txBody>
      </p:sp>
      <p:sp>
        <p:nvSpPr>
          <p:cNvPr id="11" name="Espace réservé du contenu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4800"/>
          </a:xfrm>
        </p:spPr>
        <p:txBody>
          <a:bodyPr lIns="0">
            <a:normAutofit/>
          </a:bodyPr>
          <a:lstStyle/>
          <a:p>
            <a:pPr marL="536575" lvl="1" indent="-336550">
              <a:buFont typeface="Arial" charset="0"/>
              <a:buChar char="•"/>
            </a:pPr>
            <a:r>
              <a:rPr lang="fr-FR" sz="2000" dirty="0"/>
              <a:t>Affecte une valeur à un attribut d’un </a:t>
            </a:r>
            <a:r>
              <a:rPr lang="fr-FR" sz="2000" dirty="0" err="1"/>
              <a:t>bean</a:t>
            </a:r>
            <a:endParaRPr lang="fr-FR" sz="2000" dirty="0"/>
          </a:p>
          <a:p>
            <a:pPr marL="536575" lvl="1" indent="-336550">
              <a:buFont typeface="Arial" charset="0"/>
              <a:buChar char="•"/>
            </a:pPr>
            <a:endParaRPr lang="fr-FR" sz="2000" dirty="0"/>
          </a:p>
          <a:p>
            <a:pPr marL="536575" lvl="1" indent="-336550">
              <a:buFont typeface="Arial" charset="0"/>
              <a:buChar char="•"/>
            </a:pPr>
            <a:endParaRPr lang="fr-FR" sz="2000" dirty="0"/>
          </a:p>
          <a:p>
            <a:pPr marL="536575" lvl="1" indent="-336550">
              <a:buFont typeface="Arial" charset="0"/>
              <a:buChar char="•"/>
            </a:pPr>
            <a:endParaRPr lang="fr-FR" sz="2000" dirty="0"/>
          </a:p>
          <a:p>
            <a:pPr marL="536575" lvl="1" indent="-336550">
              <a:buFont typeface="Arial" charset="0"/>
              <a:buChar char="•"/>
            </a:pPr>
            <a:endParaRPr lang="fr-FR" sz="2000" dirty="0"/>
          </a:p>
          <a:p>
            <a:pPr marL="536575" lvl="1" indent="-336550">
              <a:buFont typeface="Arial" charset="0"/>
              <a:buChar char="•"/>
            </a:pPr>
            <a:endParaRPr lang="fr-FR" sz="2000" dirty="0"/>
          </a:p>
          <a:p>
            <a:pPr marL="536575" lvl="1" indent="-336550">
              <a:buFont typeface="Arial" charset="0"/>
              <a:buChar char="•"/>
            </a:pPr>
            <a:r>
              <a:rPr lang="fr-FR" sz="2000" dirty="0"/>
              <a:t>Variantes</a:t>
            </a:r>
            <a:endParaRPr lang="fr-FR" sz="1600" dirty="0"/>
          </a:p>
          <a:p>
            <a:pPr marL="719455" lvl="2" indent="-336550">
              <a:buFont typeface="Arial" charset="0"/>
              <a:buChar char="•"/>
            </a:pPr>
            <a:r>
              <a:rPr lang="fr-FR" sz="1600" dirty="0"/>
              <a:t>Alimente automatiquement une propriété du </a:t>
            </a:r>
            <a:r>
              <a:rPr lang="fr-FR" sz="1600" dirty="0" err="1"/>
              <a:t>bean</a:t>
            </a:r>
            <a:r>
              <a:rPr lang="fr-FR" sz="1600" dirty="0"/>
              <a:t> avec le paramètre de la requête correspondant</a:t>
            </a:r>
          </a:p>
          <a:p>
            <a:pPr marL="719455" lvl="2" indent="-336550">
              <a:buFont typeface="Arial" charset="0"/>
              <a:buChar char="•"/>
            </a:pPr>
            <a:r>
              <a:rPr lang="fr-FR" sz="1600" dirty="0"/>
              <a:t>Alimente tous les propriétés du </a:t>
            </a:r>
            <a:r>
              <a:rPr lang="fr-FR" sz="1600" dirty="0" err="1"/>
              <a:t>bean</a:t>
            </a:r>
            <a:r>
              <a:rPr lang="fr-FR" sz="1600" dirty="0"/>
              <a:t> avec les paramètres de la requêtes</a:t>
            </a:r>
          </a:p>
          <a:p>
            <a:pPr marL="536575" lvl="1" indent="-336550">
              <a:buFont typeface="Arial" charset="0"/>
              <a:buChar char="•"/>
            </a:pPr>
            <a:endParaRPr lang="fr-FR" sz="2000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9780" y="2345714"/>
            <a:ext cx="8153400" cy="927100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3"/>
          <a:srcRect t="36168"/>
          <a:stretch/>
        </p:blipFill>
        <p:spPr>
          <a:xfrm>
            <a:off x="3973830" y="5042646"/>
            <a:ext cx="4305300" cy="640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6516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jsp:getProperty</a:t>
            </a:r>
            <a:endParaRPr lang="fr-FR" dirty="0"/>
          </a:p>
        </p:txBody>
      </p:sp>
      <p:sp>
        <p:nvSpPr>
          <p:cNvPr id="11" name="Espace réservé du contenu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4800"/>
          </a:xfrm>
        </p:spPr>
        <p:txBody>
          <a:bodyPr lIns="0">
            <a:normAutofit/>
          </a:bodyPr>
          <a:lstStyle/>
          <a:p>
            <a:pPr marL="536575" lvl="1" indent="-336550">
              <a:buFont typeface="Arial" charset="0"/>
              <a:buChar char="•"/>
            </a:pPr>
            <a:r>
              <a:rPr lang="fr-FR" sz="2000" dirty="0"/>
              <a:t>Récupère la valeur d’un attribut d’un </a:t>
            </a:r>
            <a:r>
              <a:rPr lang="fr-FR" sz="2000" dirty="0" err="1"/>
              <a:t>bean</a:t>
            </a:r>
            <a:endParaRPr lang="fr-FR" sz="2000" dirty="0"/>
          </a:p>
          <a:p>
            <a:pPr marL="200025" lvl="1" indent="0">
              <a:buNone/>
            </a:pPr>
            <a:endParaRPr lang="fr-FR" sz="2000" dirty="0"/>
          </a:p>
          <a:p>
            <a:pPr marL="536575" lvl="1" indent="-336550">
              <a:buFont typeface="Arial" charset="0"/>
              <a:buChar char="•"/>
            </a:pPr>
            <a:endParaRPr lang="fr-FR" sz="2000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5830" y="3350134"/>
            <a:ext cx="5321300" cy="10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71744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jsp:forward</a:t>
            </a:r>
            <a:endParaRPr lang="fr-FR" dirty="0"/>
          </a:p>
        </p:txBody>
      </p:sp>
      <p:sp>
        <p:nvSpPr>
          <p:cNvPr id="11" name="Espace réservé du contenu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4800"/>
          </a:xfrm>
        </p:spPr>
        <p:txBody>
          <a:bodyPr lIns="0">
            <a:normAutofit/>
          </a:bodyPr>
          <a:lstStyle/>
          <a:p>
            <a:pPr marL="536575" lvl="1" indent="-336550">
              <a:buFont typeface="Arial" charset="0"/>
              <a:buChar char="•"/>
            </a:pPr>
            <a:r>
              <a:rPr lang="fr-FR" sz="2000" dirty="0"/>
              <a:t>Redirige la requête vers une page HTML, JSP ou Servlet</a:t>
            </a:r>
          </a:p>
          <a:p>
            <a:pPr marL="536575" lvl="1" indent="-336550">
              <a:buFont typeface="Arial" charset="0"/>
              <a:buChar char="•"/>
            </a:pPr>
            <a:r>
              <a:rPr lang="fr-FR" sz="2000" dirty="0"/>
              <a:t>Conserve les données avec le scope « </a:t>
            </a:r>
            <a:r>
              <a:rPr lang="fr-FR" sz="2000" dirty="0" err="1"/>
              <a:t>request</a:t>
            </a:r>
            <a:r>
              <a:rPr lang="fr-FR" sz="2000" dirty="0"/>
              <a:t> »</a:t>
            </a:r>
          </a:p>
          <a:p>
            <a:pPr marL="536575" lvl="1" indent="-336550">
              <a:buFont typeface="Arial" charset="0"/>
              <a:buChar char="•"/>
            </a:pPr>
            <a:endParaRPr lang="fr-FR" sz="2000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9630" y="3858134"/>
            <a:ext cx="2933700" cy="27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67448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jsp:include</a:t>
            </a:r>
            <a:endParaRPr lang="fr-FR" dirty="0"/>
          </a:p>
        </p:txBody>
      </p:sp>
      <p:sp>
        <p:nvSpPr>
          <p:cNvPr id="11" name="Espace réservé du contenu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4800"/>
          </a:xfrm>
        </p:spPr>
        <p:txBody>
          <a:bodyPr lIns="0">
            <a:normAutofit/>
          </a:bodyPr>
          <a:lstStyle/>
          <a:p>
            <a:pPr marL="536575" lvl="1" indent="-336550">
              <a:buFont typeface="Arial" charset="0"/>
              <a:buChar char="•"/>
            </a:pPr>
            <a:r>
              <a:rPr lang="fr-FR" sz="2000" dirty="0"/>
              <a:t>Inclut dynamiquement du contenu</a:t>
            </a:r>
          </a:p>
          <a:p>
            <a:pPr marL="536575" lvl="1" indent="-336550">
              <a:buFont typeface="Arial" charset="0"/>
              <a:buChar char="•"/>
            </a:pPr>
            <a:r>
              <a:rPr lang="fr-FR" sz="2000" dirty="0"/>
              <a:t>Différence </a:t>
            </a:r>
          </a:p>
          <a:p>
            <a:pPr marL="719455" lvl="2" indent="-336550">
              <a:buFont typeface="Arial" charset="0"/>
              <a:buChar char="•"/>
            </a:pPr>
            <a:r>
              <a:rPr lang="fr-FR" sz="1600" dirty="0"/>
              <a:t>&lt;%@ page </a:t>
            </a:r>
            <a:r>
              <a:rPr lang="fr-FR" sz="1600" dirty="0" err="1"/>
              <a:t>include</a:t>
            </a:r>
            <a:r>
              <a:rPr lang="fr-FR" sz="1600" dirty="0"/>
              <a:t>=«  » %&gt; : évalué à la construction de la JSP</a:t>
            </a:r>
          </a:p>
          <a:p>
            <a:pPr marL="719455" lvl="2" indent="-336550">
              <a:buFont typeface="Arial" charset="0"/>
              <a:buChar char="•"/>
            </a:pPr>
            <a:r>
              <a:rPr lang="fr-FR" sz="1600" dirty="0"/>
              <a:t>&lt;</a:t>
            </a:r>
            <a:r>
              <a:rPr lang="fr-FR" sz="1600" dirty="0" err="1"/>
              <a:t>jsp:include</a:t>
            </a:r>
            <a:r>
              <a:rPr lang="fr-FR" sz="1600" dirty="0"/>
              <a:t> /&gt; : évalué dynamiquement au </a:t>
            </a:r>
            <a:r>
              <a:rPr lang="fr-FR" sz="1600" dirty="0" err="1"/>
              <a:t>runtime</a:t>
            </a:r>
            <a:endParaRPr lang="fr-FR" sz="1600" dirty="0"/>
          </a:p>
          <a:p>
            <a:pPr marL="536575" lvl="1" indent="-336550">
              <a:buFont typeface="Arial" charset="0"/>
              <a:buChar char="•"/>
            </a:pPr>
            <a:endParaRPr lang="fr-FR" sz="2000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6480" y="3687804"/>
            <a:ext cx="5080000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88583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Expression </a:t>
            </a:r>
            <a:r>
              <a:rPr lang="fr-FR" dirty="0" err="1"/>
              <a:t>Language</a:t>
            </a:r>
            <a:r>
              <a:rPr lang="fr-FR" dirty="0"/>
              <a:t> EL</a:t>
            </a:r>
          </a:p>
        </p:txBody>
      </p:sp>
      <p:sp>
        <p:nvSpPr>
          <p:cNvPr id="11" name="Espace réservé du contenu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4800"/>
          </a:xfrm>
        </p:spPr>
        <p:txBody>
          <a:bodyPr lIns="0">
            <a:normAutofit/>
          </a:bodyPr>
          <a:lstStyle/>
          <a:p>
            <a:pPr marL="536575" lvl="1" indent="-336550">
              <a:buFont typeface="Arial" charset="0"/>
              <a:buChar char="•"/>
            </a:pPr>
            <a:r>
              <a:rPr lang="fr-FR" sz="2000" dirty="0"/>
              <a:t>Nouvelle fonctionnalité de JSP 2.0</a:t>
            </a:r>
          </a:p>
          <a:p>
            <a:pPr marL="536575" lvl="1" indent="-336550">
              <a:buFont typeface="Arial" charset="0"/>
              <a:buChar char="•"/>
            </a:pPr>
            <a:r>
              <a:rPr lang="fr-FR" sz="2000" dirty="0"/>
              <a:t>Simplifie l’accessibilité des données enregistrées dans des Bean et des variables implicites</a:t>
            </a:r>
          </a:p>
          <a:p>
            <a:pPr marL="536575" lvl="1" indent="-336550">
              <a:buFont typeface="Arial" charset="0"/>
              <a:buChar char="•"/>
            </a:pPr>
            <a:r>
              <a:rPr lang="fr-FR" sz="2000" dirty="0"/>
              <a:t>${ </a:t>
            </a:r>
            <a:r>
              <a:rPr lang="fr-FR" sz="2000" dirty="0" err="1"/>
              <a:t>exp</a:t>
            </a:r>
            <a:r>
              <a:rPr lang="fr-FR" sz="2000" dirty="0"/>
              <a:t> }</a:t>
            </a:r>
            <a:endParaRPr lang="fr-FR" sz="1600" dirty="0"/>
          </a:p>
          <a:p>
            <a:pPr marL="536575" lvl="1" indent="-336550">
              <a:buFont typeface="Arial" charset="0"/>
              <a:buChar char="•"/>
            </a:pPr>
            <a:endParaRPr lang="fr-FR" sz="2000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8830" y="3858134"/>
            <a:ext cx="5575300" cy="93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25993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Variables implicites</a:t>
            </a:r>
          </a:p>
        </p:txBody>
      </p:sp>
      <p:sp>
        <p:nvSpPr>
          <p:cNvPr id="11" name="Espace réservé du contenu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4800"/>
          </a:xfrm>
        </p:spPr>
        <p:txBody>
          <a:bodyPr lIns="0">
            <a:normAutofit/>
          </a:bodyPr>
          <a:lstStyle/>
          <a:p>
            <a:pPr marL="536575" lvl="1" indent="-336550">
              <a:buFont typeface="Arial" charset="0"/>
              <a:buChar char="•"/>
            </a:pPr>
            <a:r>
              <a:rPr lang="fr-FR" sz="2000" dirty="0"/>
              <a:t>Variables implicites disponibles</a:t>
            </a:r>
          </a:p>
          <a:p>
            <a:pPr marL="536575" lvl="1" indent="-336550">
              <a:buFont typeface="Arial" charset="0"/>
              <a:buChar char="•"/>
            </a:pPr>
            <a:r>
              <a:rPr lang="fr-FR" sz="1600" dirty="0">
                <a:hlinkClick r:id="rId3"/>
              </a:rPr>
              <a:t>https://docs.oracle.com/javaee/5/tutorial/doc/bnahq.html#bnaij</a:t>
            </a:r>
            <a:endParaRPr lang="fr-FR" sz="1600" dirty="0"/>
          </a:p>
          <a:p>
            <a:pPr marL="536575" lvl="1" indent="-336550">
              <a:buFont typeface="Arial" charset="0"/>
              <a:buChar char="•"/>
            </a:pPr>
            <a:endParaRPr lang="fr-FR" sz="1600" dirty="0"/>
          </a:p>
          <a:p>
            <a:pPr marL="536575" lvl="1" indent="-336550">
              <a:buFont typeface="Arial" charset="0"/>
              <a:buChar char="•"/>
            </a:pPr>
            <a:endParaRPr lang="fr-FR" sz="2000" dirty="0"/>
          </a:p>
        </p:txBody>
      </p:sp>
      <p:graphicFrame>
        <p:nvGraphicFramePr>
          <p:cNvPr id="3" name="Tableau 2"/>
          <p:cNvGraphicFramePr>
            <a:graphicFrameLocks noGrp="1"/>
          </p:cNvGraphicFramePr>
          <p:nvPr/>
        </p:nvGraphicFramePr>
        <p:xfrm>
          <a:off x="1437490" y="2944930"/>
          <a:ext cx="9377979" cy="248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727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05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fr-FR" dirty="0"/>
                        <a:t>Variable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err="1"/>
                        <a:t>pageContext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Contexte de la page JSP. Donne accès aux objets suivants : </a:t>
                      </a:r>
                      <a:r>
                        <a:rPr lang="fr-FR" dirty="0" err="1"/>
                        <a:t>servletContext</a:t>
                      </a:r>
                      <a:r>
                        <a:rPr lang="fr-FR" dirty="0"/>
                        <a:t>,</a:t>
                      </a:r>
                      <a:r>
                        <a:rPr lang="fr-FR" baseline="0" dirty="0"/>
                        <a:t> session, </a:t>
                      </a:r>
                      <a:r>
                        <a:rPr lang="fr-FR" baseline="0" dirty="0" err="1"/>
                        <a:t>request</a:t>
                      </a:r>
                      <a:r>
                        <a:rPr lang="fr-FR" baseline="0" dirty="0"/>
                        <a:t>, </a:t>
                      </a:r>
                      <a:r>
                        <a:rPr lang="fr-FR" baseline="0" dirty="0" err="1"/>
                        <a:t>response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err="1"/>
                        <a:t>param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Donne accès à</a:t>
                      </a:r>
                      <a:r>
                        <a:rPr lang="fr-FR" baseline="0" dirty="0"/>
                        <a:t> la valeur des paramètre de la requête (ex : ${</a:t>
                      </a:r>
                      <a:r>
                        <a:rPr lang="fr-FR" baseline="0" dirty="0" err="1"/>
                        <a:t>param.name</a:t>
                      </a:r>
                      <a:r>
                        <a:rPr lang="fr-FR" baseline="0" dirty="0"/>
                        <a:t>}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header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Donne accès à la valeur des</a:t>
                      </a:r>
                      <a:r>
                        <a:rPr lang="fr-FR" baseline="0" dirty="0"/>
                        <a:t> </a:t>
                      </a:r>
                      <a:r>
                        <a:rPr lang="fr-FR" dirty="0"/>
                        <a:t>header de la requête (ex : ${header.</a:t>
                      </a:r>
                      <a:r>
                        <a:rPr lang="fr-FR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fr-FR" sz="1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contentType</a:t>
                      </a:r>
                      <a:r>
                        <a:rPr lang="fr-FR" dirty="0"/>
                        <a:t>})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err="1"/>
                        <a:t>pageScope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Donne accès aux variables avec un scope</a:t>
                      </a:r>
                      <a:r>
                        <a:rPr lang="fr-FR" baseline="0" dirty="0"/>
                        <a:t> page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err="1"/>
                        <a:t>requestScopre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Donne accès aux variables</a:t>
                      </a:r>
                      <a:r>
                        <a:rPr lang="fr-FR" baseline="0" dirty="0"/>
                        <a:t> avec un scope </a:t>
                      </a:r>
                      <a:r>
                        <a:rPr lang="fr-FR" baseline="0" dirty="0" err="1"/>
                        <a:t>request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9296632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Opérateur</a:t>
            </a:r>
          </a:p>
        </p:txBody>
      </p:sp>
      <p:sp>
        <p:nvSpPr>
          <p:cNvPr id="11" name="Espace réservé du contenu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4800"/>
          </a:xfrm>
        </p:spPr>
        <p:txBody>
          <a:bodyPr lIns="0">
            <a:normAutofit/>
          </a:bodyPr>
          <a:lstStyle/>
          <a:p>
            <a:pPr marL="536575" lvl="1" indent="-336550">
              <a:buFont typeface="Arial" charset="0"/>
              <a:buChar char="•"/>
            </a:pPr>
            <a:endParaRPr lang="fr-FR" sz="1600" dirty="0"/>
          </a:p>
          <a:p>
            <a:pPr marL="536575" lvl="1" indent="-336550">
              <a:buFont typeface="Arial" charset="0"/>
              <a:buChar char="•"/>
            </a:pPr>
            <a:endParaRPr lang="fr-FR" sz="2000" dirty="0"/>
          </a:p>
        </p:txBody>
      </p:sp>
      <p:graphicFrame>
        <p:nvGraphicFramePr>
          <p:cNvPr id="4" name="Tableau 3"/>
          <p:cNvGraphicFramePr>
            <a:graphicFrameLocks noGrp="1"/>
          </p:cNvGraphicFramePr>
          <p:nvPr/>
        </p:nvGraphicFramePr>
        <p:xfrm>
          <a:off x="1097280" y="2128268"/>
          <a:ext cx="10192872" cy="3850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938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014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76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FR" sz="180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Operateur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80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Commentaire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80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Exemple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mr-IN" sz="1800" dirty="0">
                          <a:effectLst/>
                          <a:latin typeface="+mn-lt"/>
                        </a:rPr>
                        <a:t>. </a:t>
                      </a:r>
                      <a:endParaRPr lang="fr-FR" sz="1800" dirty="0">
                        <a:effectLst/>
                        <a:latin typeface="+mn-lt"/>
                      </a:endParaRPr>
                    </a:p>
                    <a:p>
                      <a:r>
                        <a:rPr lang="mr-IN" sz="1800" dirty="0">
                          <a:effectLst/>
                          <a:latin typeface="+mn-lt"/>
                        </a:rPr>
                        <a:t>[]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800" dirty="0">
                          <a:effectLst/>
                          <a:latin typeface="+mn-lt"/>
                        </a:rPr>
                        <a:t>Donne l’attribut d’un</a:t>
                      </a:r>
                      <a:r>
                        <a:rPr lang="fr-FR" sz="1800" baseline="0" dirty="0">
                          <a:effectLst/>
                          <a:latin typeface="+mn-lt"/>
                        </a:rPr>
                        <a:t> objet</a:t>
                      </a:r>
                      <a:endParaRPr lang="fr-FR" sz="1800" dirty="0">
                        <a:effectLst/>
                        <a:latin typeface="+mn-lt"/>
                      </a:endParaRPr>
                    </a:p>
                    <a:p>
                      <a:r>
                        <a:rPr lang="fr-FR" sz="1800" dirty="0">
                          <a:effectLst/>
                          <a:latin typeface="+mn-lt"/>
                        </a:rPr>
                        <a:t>Donne</a:t>
                      </a:r>
                      <a:r>
                        <a:rPr lang="fr-FR" sz="1800" baseline="0" dirty="0">
                          <a:effectLst/>
                          <a:latin typeface="+mn-lt"/>
                        </a:rPr>
                        <a:t> l’attribut d’un objet par un nom ou un index</a:t>
                      </a:r>
                      <a:endParaRPr lang="fr-FR" sz="1800" dirty="0">
                        <a:effectLst/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800">
                          <a:effectLst/>
                          <a:latin typeface="+mn-lt"/>
                        </a:rPr>
                        <a:t>${param.name} ${param["name"]} ${array[0]}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mr-IN" sz="1800" dirty="0">
                          <a:effectLst/>
                          <a:latin typeface="+mn-lt"/>
                        </a:rPr>
                        <a:t>==</a:t>
                      </a:r>
                      <a:r>
                        <a:rPr lang="fr-FR" sz="1800" dirty="0">
                          <a:effectLst/>
                          <a:latin typeface="+mn-lt"/>
                        </a:rPr>
                        <a:t> </a:t>
                      </a:r>
                      <a:r>
                        <a:rPr lang="mr-IN" sz="1800" dirty="0" err="1">
                          <a:effectLst/>
                          <a:latin typeface="+mn-lt"/>
                        </a:rPr>
                        <a:t>eq</a:t>
                      </a:r>
                      <a:r>
                        <a:rPr lang="fr-FR" sz="1800" dirty="0">
                          <a:effectLst/>
                          <a:latin typeface="+mn-lt"/>
                        </a:rPr>
                        <a:t>   </a:t>
                      </a:r>
                      <a:r>
                        <a:rPr lang="mr-IN" sz="1800" dirty="0">
                          <a:effectLst/>
                          <a:latin typeface="+mn-lt"/>
                        </a:rPr>
                        <a:t>!=</a:t>
                      </a:r>
                      <a:r>
                        <a:rPr lang="fr-FR" sz="1800" dirty="0">
                          <a:effectLst/>
                          <a:latin typeface="+mn-lt"/>
                        </a:rPr>
                        <a:t>   </a:t>
                      </a:r>
                      <a:r>
                        <a:rPr lang="mr-IN" sz="1800" dirty="0" err="1">
                          <a:effectLst/>
                          <a:latin typeface="+mn-lt"/>
                        </a:rPr>
                        <a:t>ne</a:t>
                      </a:r>
                      <a:r>
                        <a:rPr lang="mr-IN" sz="1800" dirty="0">
                          <a:effectLst/>
                          <a:latin typeface="+mn-lt"/>
                        </a:rPr>
                        <a:t> </a:t>
                      </a:r>
                      <a:endParaRPr lang="fr-FR" sz="1800" dirty="0">
                        <a:effectLst/>
                        <a:latin typeface="+mn-lt"/>
                      </a:endParaRPr>
                    </a:p>
                    <a:p>
                      <a:r>
                        <a:rPr lang="mr-IN" sz="1800" dirty="0">
                          <a:effectLst/>
                          <a:latin typeface="+mn-lt"/>
                        </a:rPr>
                        <a:t>&lt;</a:t>
                      </a:r>
                      <a:r>
                        <a:rPr lang="fr-FR" sz="1800" dirty="0">
                          <a:effectLst/>
                          <a:latin typeface="+mn-lt"/>
                        </a:rPr>
                        <a:t>   </a:t>
                      </a:r>
                      <a:r>
                        <a:rPr lang="mr-IN" sz="1800" dirty="0" err="1">
                          <a:effectLst/>
                          <a:latin typeface="+mn-lt"/>
                        </a:rPr>
                        <a:t>lt</a:t>
                      </a:r>
                      <a:r>
                        <a:rPr lang="fr-FR" sz="1800" dirty="0">
                          <a:effectLst/>
                          <a:latin typeface="+mn-lt"/>
                        </a:rPr>
                        <a:t>      </a:t>
                      </a:r>
                      <a:r>
                        <a:rPr lang="mr-IN" sz="1800" dirty="0">
                          <a:effectLst/>
                          <a:latin typeface="+mn-lt"/>
                        </a:rPr>
                        <a:t>&gt;</a:t>
                      </a:r>
                      <a:r>
                        <a:rPr lang="fr-FR" sz="1800" dirty="0">
                          <a:effectLst/>
                          <a:latin typeface="+mn-lt"/>
                        </a:rPr>
                        <a:t>    </a:t>
                      </a:r>
                      <a:r>
                        <a:rPr lang="mr-IN" sz="1800" dirty="0" err="1">
                          <a:effectLst/>
                          <a:latin typeface="+mn-lt"/>
                        </a:rPr>
                        <a:t>gt</a:t>
                      </a:r>
                      <a:r>
                        <a:rPr lang="mr-IN" sz="1800" dirty="0">
                          <a:effectLst/>
                          <a:latin typeface="+mn-lt"/>
                        </a:rPr>
                        <a:t> </a:t>
                      </a:r>
                      <a:endParaRPr lang="fr-FR" sz="1800" dirty="0">
                        <a:effectLst/>
                        <a:latin typeface="+mn-lt"/>
                      </a:endParaRPr>
                    </a:p>
                    <a:p>
                      <a:r>
                        <a:rPr lang="mr-IN" sz="1800" dirty="0">
                          <a:effectLst/>
                          <a:latin typeface="+mn-lt"/>
                        </a:rPr>
                        <a:t>&lt;=</a:t>
                      </a:r>
                      <a:r>
                        <a:rPr lang="fr-FR" sz="1800" dirty="0">
                          <a:effectLst/>
                          <a:latin typeface="+mn-lt"/>
                        </a:rPr>
                        <a:t> </a:t>
                      </a:r>
                      <a:r>
                        <a:rPr lang="mr-IN" sz="1800" dirty="0" err="1">
                          <a:effectLst/>
                          <a:latin typeface="+mn-lt"/>
                        </a:rPr>
                        <a:t>le</a:t>
                      </a:r>
                      <a:r>
                        <a:rPr lang="fr-FR" sz="1800" dirty="0">
                          <a:effectLst/>
                          <a:latin typeface="+mn-lt"/>
                        </a:rPr>
                        <a:t>    </a:t>
                      </a:r>
                      <a:r>
                        <a:rPr lang="mr-IN" sz="1800" dirty="0">
                          <a:effectLst/>
                          <a:latin typeface="+mn-lt"/>
                        </a:rPr>
                        <a:t>&gt;=</a:t>
                      </a:r>
                      <a:r>
                        <a:rPr lang="fr-FR" sz="1800" dirty="0">
                          <a:effectLst/>
                          <a:latin typeface="+mn-lt"/>
                        </a:rPr>
                        <a:t>  </a:t>
                      </a:r>
                      <a:r>
                        <a:rPr lang="mr-IN" sz="1800" dirty="0" err="1">
                          <a:effectLst/>
                          <a:latin typeface="+mn-lt"/>
                        </a:rPr>
                        <a:t>ge</a:t>
                      </a:r>
                      <a:r>
                        <a:rPr lang="mr-IN" sz="1800" dirty="0">
                          <a:effectLst/>
                          <a:latin typeface="+mn-lt"/>
                        </a:rPr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1800" dirty="0">
                        <a:effectLst/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effectLst/>
                          <a:latin typeface="+mn-lt"/>
                        </a:rPr>
                        <a:t>&lt;c:if test="${user.age ge 18}"&gt;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mr-IN" sz="1800" dirty="0">
                          <a:effectLst/>
                          <a:latin typeface="+mn-lt"/>
                        </a:rPr>
                        <a:t>+</a:t>
                      </a:r>
                      <a:r>
                        <a:rPr lang="fr-FR" sz="1800" dirty="0">
                          <a:effectLst/>
                          <a:latin typeface="+mn-lt"/>
                        </a:rPr>
                        <a:t> </a:t>
                      </a:r>
                      <a:r>
                        <a:rPr lang="mr-IN" sz="1800" dirty="0">
                          <a:effectLst/>
                          <a:latin typeface="+mn-lt"/>
                        </a:rPr>
                        <a:t>-</a:t>
                      </a:r>
                      <a:r>
                        <a:rPr lang="fr-FR" sz="1800" dirty="0">
                          <a:effectLst/>
                          <a:latin typeface="+mn-lt"/>
                        </a:rPr>
                        <a:t> </a:t>
                      </a:r>
                      <a:r>
                        <a:rPr lang="mr-IN" sz="1800" dirty="0">
                          <a:effectLst/>
                          <a:latin typeface="+mn-lt"/>
                        </a:rPr>
                        <a:t>*</a:t>
                      </a:r>
                      <a:r>
                        <a:rPr lang="fr-FR" sz="1800" dirty="0">
                          <a:effectLst/>
                          <a:latin typeface="+mn-lt"/>
                        </a:rPr>
                        <a:t> </a:t>
                      </a:r>
                      <a:r>
                        <a:rPr lang="mr-IN" sz="1800" dirty="0">
                          <a:effectLst/>
                          <a:latin typeface="+mn-lt"/>
                        </a:rPr>
                        <a:t>/</a:t>
                      </a:r>
                      <a:r>
                        <a:rPr lang="fr-FR" sz="1800" dirty="0">
                          <a:effectLst/>
                          <a:latin typeface="+mn-lt"/>
                        </a:rPr>
                        <a:t> </a:t>
                      </a:r>
                      <a:r>
                        <a:rPr lang="mr-IN" sz="1800" dirty="0" err="1">
                          <a:effectLst/>
                          <a:latin typeface="+mn-lt"/>
                        </a:rPr>
                        <a:t>div</a:t>
                      </a:r>
                      <a:r>
                        <a:rPr lang="mr-IN" sz="1800" dirty="0">
                          <a:effectLst/>
                          <a:latin typeface="+mn-lt"/>
                        </a:rPr>
                        <a:t> </a:t>
                      </a:r>
                      <a:endParaRPr lang="fr-FR" sz="1800" dirty="0">
                        <a:effectLst/>
                        <a:latin typeface="+mn-lt"/>
                      </a:endParaRPr>
                    </a:p>
                    <a:p>
                      <a:r>
                        <a:rPr lang="mr-IN" sz="1800" dirty="0">
                          <a:effectLst/>
                          <a:latin typeface="+mn-lt"/>
                        </a:rPr>
                        <a:t>% </a:t>
                      </a:r>
                      <a:r>
                        <a:rPr lang="mr-IN" sz="1800" dirty="0" err="1">
                          <a:effectLst/>
                          <a:latin typeface="+mn-lt"/>
                        </a:rPr>
                        <a:t>mod</a:t>
                      </a:r>
                      <a:r>
                        <a:rPr lang="mr-IN" sz="1800" dirty="0">
                          <a:effectLst/>
                          <a:latin typeface="+mn-lt"/>
                        </a:rPr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1800" dirty="0">
                        <a:effectLst/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effectLst/>
                          <a:latin typeface="+mn-lt"/>
                        </a:rPr>
                        <a:t>${item.price * 0.}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hr-HR" sz="1800" dirty="0">
                          <a:effectLst/>
                          <a:latin typeface="+mn-lt"/>
                        </a:rPr>
                        <a:t>&amp;&amp; </a:t>
                      </a:r>
                      <a:r>
                        <a:rPr lang="hr-HR" sz="1800" dirty="0" err="1">
                          <a:effectLst/>
                          <a:latin typeface="+mn-lt"/>
                        </a:rPr>
                        <a:t>and</a:t>
                      </a:r>
                      <a:r>
                        <a:rPr lang="hr-HR" sz="1800" dirty="0">
                          <a:effectLst/>
                          <a:latin typeface="+mn-lt"/>
                        </a:rPr>
                        <a:t> </a:t>
                      </a:r>
                    </a:p>
                    <a:p>
                      <a:r>
                        <a:rPr lang="hr-HR" sz="1800" dirty="0">
                          <a:effectLst/>
                          <a:latin typeface="+mn-lt"/>
                        </a:rPr>
                        <a:t>|| </a:t>
                      </a:r>
                      <a:r>
                        <a:rPr lang="hr-HR" sz="1800" dirty="0" err="1">
                          <a:effectLst/>
                          <a:latin typeface="+mn-lt"/>
                        </a:rPr>
                        <a:t>or</a:t>
                      </a:r>
                      <a:r>
                        <a:rPr lang="hr-HR" sz="1800" dirty="0">
                          <a:effectLst/>
                          <a:latin typeface="+mn-lt"/>
                        </a:rPr>
                        <a:t> </a:t>
                      </a:r>
                    </a:p>
                    <a:p>
                      <a:r>
                        <a:rPr lang="hr-HR" sz="1800" dirty="0">
                          <a:effectLst/>
                          <a:latin typeface="+mn-lt"/>
                        </a:rPr>
                        <a:t>! </a:t>
                      </a:r>
                      <a:r>
                        <a:rPr lang="hr-HR" sz="1800" dirty="0" err="1">
                          <a:effectLst/>
                          <a:latin typeface="+mn-lt"/>
                        </a:rPr>
                        <a:t>not</a:t>
                      </a:r>
                      <a:r>
                        <a:rPr lang="hr-HR" sz="1800" dirty="0">
                          <a:effectLst/>
                          <a:latin typeface="+mn-lt"/>
                        </a:rPr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1800" dirty="0">
                        <a:effectLst/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  <a:latin typeface="+mn-lt"/>
                        </a:rPr>
                        <a:t>${(</a:t>
                      </a:r>
                      <a:r>
                        <a:rPr lang="en-US" sz="1800" dirty="0" err="1">
                          <a:effectLst/>
                          <a:latin typeface="+mn-lt"/>
                        </a:rPr>
                        <a:t>user.age</a:t>
                      </a:r>
                      <a:r>
                        <a:rPr lang="en-US" sz="1800" dirty="0">
                          <a:effectLst/>
                          <a:latin typeface="+mn-lt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+mn-lt"/>
                        </a:rPr>
                        <a:t>ge</a:t>
                      </a:r>
                      <a:r>
                        <a:rPr lang="en-US" sz="1800" dirty="0">
                          <a:effectLst/>
                          <a:latin typeface="+mn-lt"/>
                        </a:rPr>
                        <a:t> 7)&amp;&amp;(</a:t>
                      </a:r>
                      <a:r>
                        <a:rPr lang="en-US" sz="1800" dirty="0" err="1">
                          <a:effectLst/>
                          <a:latin typeface="+mn-lt"/>
                        </a:rPr>
                        <a:t>user.age</a:t>
                      </a:r>
                      <a:r>
                        <a:rPr lang="en-US" sz="1800" dirty="0">
                          <a:effectLst/>
                          <a:latin typeface="+mn-lt"/>
                        </a:rPr>
                        <a:t> le 77)}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800">
                          <a:effectLst/>
                          <a:latin typeface="+mn-lt"/>
                        </a:rPr>
                        <a:t>empty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800" dirty="0">
                          <a:effectLst/>
                          <a:latin typeface="+mn-lt"/>
                        </a:rPr>
                        <a:t>Préfixe d’une opération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800" dirty="0">
                          <a:effectLst/>
                          <a:latin typeface="+mn-lt"/>
                        </a:rPr>
                        <a:t>${</a:t>
                      </a:r>
                      <a:r>
                        <a:rPr lang="fr-FR" sz="1800" dirty="0" err="1">
                          <a:effectLst/>
                          <a:latin typeface="+mn-lt"/>
                        </a:rPr>
                        <a:t>empty</a:t>
                      </a:r>
                      <a:r>
                        <a:rPr lang="fr-FR" sz="1800" dirty="0">
                          <a:effectLst/>
                          <a:latin typeface="+mn-lt"/>
                        </a:rPr>
                        <a:t> </a:t>
                      </a:r>
                      <a:r>
                        <a:rPr lang="fr-FR" sz="1800" dirty="0" err="1">
                          <a:effectLst/>
                          <a:latin typeface="+mn-lt"/>
                        </a:rPr>
                        <a:t>param.name</a:t>
                      </a:r>
                      <a:r>
                        <a:rPr lang="fr-FR" sz="1800" dirty="0">
                          <a:effectLst/>
                          <a:latin typeface="+mn-lt"/>
                        </a:rPr>
                        <a:t>}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1998544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JSTL</a:t>
            </a:r>
          </a:p>
        </p:txBody>
      </p:sp>
      <p:sp>
        <p:nvSpPr>
          <p:cNvPr id="11" name="Espace réservé du contenu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4800"/>
          </a:xfrm>
        </p:spPr>
        <p:txBody>
          <a:bodyPr lIns="0">
            <a:normAutofit/>
          </a:bodyPr>
          <a:lstStyle/>
          <a:p>
            <a:pPr marL="536575" lvl="1" indent="-336550">
              <a:buFont typeface="Arial" charset="0"/>
              <a:buChar char="•"/>
            </a:pPr>
            <a:r>
              <a:rPr lang="fr-FR" sz="2000" dirty="0"/>
              <a:t>Avec Actions Tags et EL on améliore la lisibilité des JSP</a:t>
            </a:r>
          </a:p>
          <a:p>
            <a:pPr marL="536575" lvl="1" indent="-336550">
              <a:buFont typeface="Arial" charset="0"/>
              <a:buChar char="•"/>
            </a:pPr>
            <a:r>
              <a:rPr lang="fr-FR" sz="2000" dirty="0"/>
              <a:t>Comment faire encore mieux ?</a:t>
            </a:r>
          </a:p>
          <a:p>
            <a:pPr marL="536575" lvl="1" indent="-336550">
              <a:buFont typeface="Arial" charset="0"/>
              <a:buChar char="•"/>
            </a:pPr>
            <a:endParaRPr lang="fr-FR" sz="2000" dirty="0"/>
          </a:p>
          <a:p>
            <a:pPr marL="536575" lvl="1" indent="-336550">
              <a:buFont typeface="Arial" charset="0"/>
              <a:buChar char="•"/>
            </a:pPr>
            <a:r>
              <a:rPr lang="fr-FR" sz="2000" dirty="0"/>
              <a:t>JSP Standard Tag Library</a:t>
            </a:r>
          </a:p>
          <a:p>
            <a:pPr marL="536575" lvl="1" indent="-336550">
              <a:buFont typeface="Arial" charset="0"/>
              <a:buChar char="•"/>
            </a:pPr>
            <a:r>
              <a:rPr lang="fr-FR" sz="2000" dirty="0"/>
              <a:t>JSR-052</a:t>
            </a:r>
          </a:p>
          <a:p>
            <a:pPr marL="536575" lvl="1" indent="-336550">
              <a:buFont typeface="Arial" charset="0"/>
              <a:buChar char="•"/>
            </a:pPr>
            <a:r>
              <a:rPr lang="fr-FR" sz="2000" dirty="0"/>
              <a:t>Encapsule des fonctionnalités cœurs des JSP dans une librairie de tags</a:t>
            </a:r>
          </a:p>
          <a:p>
            <a:pPr marL="536575" lvl="1" indent="-336550">
              <a:buFont typeface="Arial" charset="0"/>
              <a:buChar char="•"/>
            </a:pPr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31824363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7200" dirty="0"/>
              <a:t>Introduction à Jakarta EE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8599450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JSTL</a:t>
            </a:r>
          </a:p>
        </p:txBody>
      </p:sp>
      <p:sp>
        <p:nvSpPr>
          <p:cNvPr id="11" name="Espace réservé du contenu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4800"/>
          </a:xfrm>
        </p:spPr>
        <p:txBody>
          <a:bodyPr lIns="0">
            <a:normAutofit/>
          </a:bodyPr>
          <a:lstStyle/>
          <a:p>
            <a:pPr marL="536575" lvl="1" indent="-336550">
              <a:buFont typeface="Arial" charset="0"/>
              <a:buChar char="•"/>
            </a:pPr>
            <a:r>
              <a:rPr lang="fr-FR" sz="2000" dirty="0"/>
              <a:t>5 </a:t>
            </a:r>
            <a:r>
              <a:rPr lang="fr-FR" sz="2000" dirty="0" err="1"/>
              <a:t>libairies</a:t>
            </a:r>
            <a:endParaRPr lang="fr-FR" sz="2000" dirty="0"/>
          </a:p>
          <a:p>
            <a:pPr marL="536575" lvl="1" indent="-336550">
              <a:buFont typeface="Arial" charset="0"/>
              <a:buChar char="•"/>
            </a:pPr>
            <a:endParaRPr lang="fr-FR" sz="2000" dirty="0"/>
          </a:p>
          <a:p>
            <a:pPr marL="200025" lvl="1" indent="0">
              <a:buNone/>
            </a:pPr>
            <a:endParaRPr lang="fr-FR" sz="2000" dirty="0"/>
          </a:p>
        </p:txBody>
      </p:sp>
      <p:graphicFrame>
        <p:nvGraphicFramePr>
          <p:cNvPr id="3" name="Tableau 2"/>
          <p:cNvGraphicFramePr>
            <a:graphicFrameLocks noGrp="1"/>
          </p:cNvGraphicFramePr>
          <p:nvPr/>
        </p:nvGraphicFramePr>
        <p:xfrm>
          <a:off x="2106428" y="2357081"/>
          <a:ext cx="81280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9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3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Nom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URL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b="1" dirty="0" err="1"/>
                        <a:t>Core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/>
                        <a:t>http://java.sun.com/jsp/jstl/core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b="1" dirty="0"/>
                        <a:t>XML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/>
                        <a:t>http://java.sun.com/jsp/jstl/xml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b="1" dirty="0" err="1"/>
                        <a:t>Internationalization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/>
                        <a:t>http://java.sun.com/jsp/jstl/fmt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b="1" dirty="0"/>
                        <a:t>SQL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/>
                        <a:t>http://java.sun.com/jsp/jstl/sql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b="1" dirty="0" err="1"/>
                        <a:t>Functions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/>
                        <a:t>http://java.sun.com/jsp/jstl/functions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8803" y="5151067"/>
            <a:ext cx="5529262" cy="201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2150033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JSTL </a:t>
            </a:r>
            <a:r>
              <a:rPr lang="fr-FR" dirty="0" err="1"/>
              <a:t>Core</a:t>
            </a:r>
            <a:endParaRPr lang="fr-FR" dirty="0"/>
          </a:p>
        </p:txBody>
      </p:sp>
      <p:sp>
        <p:nvSpPr>
          <p:cNvPr id="11" name="Espace réservé du contenu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4800"/>
          </a:xfrm>
        </p:spPr>
        <p:txBody>
          <a:bodyPr lIns="0">
            <a:normAutofit/>
          </a:bodyPr>
          <a:lstStyle/>
          <a:p>
            <a:pPr marL="200025" lvl="1" indent="0">
              <a:buNone/>
            </a:pPr>
            <a:endParaRPr lang="fr-FR" sz="2000" dirty="0"/>
          </a:p>
          <a:p>
            <a:pPr marL="536575" lvl="1" indent="-336550">
              <a:buFont typeface="Arial" charset="0"/>
              <a:buChar char="•"/>
            </a:pPr>
            <a:endParaRPr lang="fr-FR" sz="2000" dirty="0"/>
          </a:p>
          <a:p>
            <a:pPr marL="200025" lvl="1" indent="0">
              <a:buNone/>
            </a:pPr>
            <a:endParaRPr lang="fr-FR" sz="20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753" y="1845734"/>
            <a:ext cx="3438974" cy="42545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0420" y="2236923"/>
            <a:ext cx="5650827" cy="34721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3319372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JSTL i18n</a:t>
            </a:r>
          </a:p>
        </p:txBody>
      </p:sp>
      <p:sp>
        <p:nvSpPr>
          <p:cNvPr id="11" name="Espace réservé du contenu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4800"/>
          </a:xfrm>
        </p:spPr>
        <p:txBody>
          <a:bodyPr lIns="0">
            <a:normAutofit/>
          </a:bodyPr>
          <a:lstStyle/>
          <a:p>
            <a:pPr marL="200025" lvl="1" indent="0">
              <a:buNone/>
            </a:pPr>
            <a:endParaRPr lang="fr-FR" sz="2000" dirty="0"/>
          </a:p>
          <a:p>
            <a:pPr marL="536575" lvl="1" indent="-336550">
              <a:buFont typeface="Arial" charset="0"/>
              <a:buChar char="•"/>
            </a:pPr>
            <a:endParaRPr lang="fr-FR" sz="2000" dirty="0"/>
          </a:p>
          <a:p>
            <a:pPr marL="200025" lvl="1" indent="0">
              <a:buNone/>
            </a:pPr>
            <a:endParaRPr lang="fr-FR" sz="20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80" y="2127210"/>
            <a:ext cx="5239725" cy="3532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6258" y="3564385"/>
            <a:ext cx="5295989" cy="6577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6496902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JSTL </a:t>
            </a:r>
            <a:r>
              <a:rPr lang="fr-FR" dirty="0" err="1"/>
              <a:t>Functions</a:t>
            </a:r>
            <a:endParaRPr lang="fr-FR" dirty="0"/>
          </a:p>
        </p:txBody>
      </p:sp>
      <p:sp>
        <p:nvSpPr>
          <p:cNvPr id="11" name="Espace réservé du contenu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4800"/>
          </a:xfrm>
        </p:spPr>
        <p:txBody>
          <a:bodyPr lIns="0">
            <a:normAutofit/>
          </a:bodyPr>
          <a:lstStyle/>
          <a:p>
            <a:pPr marL="200025" lvl="1" indent="0">
              <a:buNone/>
            </a:pPr>
            <a:endParaRPr lang="fr-FR" sz="2000" dirty="0"/>
          </a:p>
          <a:p>
            <a:pPr marL="536575" lvl="1" indent="-336550">
              <a:buFont typeface="Arial" charset="0"/>
              <a:buChar char="•"/>
            </a:pPr>
            <a:endParaRPr lang="fr-FR" sz="2000" dirty="0"/>
          </a:p>
          <a:p>
            <a:pPr marL="200025" lvl="1" indent="0">
              <a:buNone/>
            </a:pPr>
            <a:endParaRPr lang="fr-FR" sz="20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563" y="2497654"/>
            <a:ext cx="10048875" cy="2543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2383315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Custom Tags</a:t>
            </a:r>
          </a:p>
        </p:txBody>
      </p:sp>
      <p:sp>
        <p:nvSpPr>
          <p:cNvPr id="11" name="Espace réservé du contenu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4800"/>
          </a:xfrm>
        </p:spPr>
        <p:txBody>
          <a:bodyPr lIns="0">
            <a:normAutofit/>
          </a:bodyPr>
          <a:lstStyle/>
          <a:p>
            <a:pPr marL="536575" lvl="1" indent="-336550">
              <a:buFont typeface="Arial" charset="0"/>
              <a:buChar char="•"/>
            </a:pPr>
            <a:r>
              <a:rPr lang="fr-FR" sz="2000" dirty="0"/>
              <a:t>On a vu que JSP donnait beaucoup de possibilités de simplifier le code d’une JSP</a:t>
            </a:r>
          </a:p>
          <a:p>
            <a:pPr marL="536575" lvl="1" indent="-336550">
              <a:buFont typeface="Arial" charset="0"/>
              <a:buChar char="•"/>
            </a:pPr>
            <a:r>
              <a:rPr lang="fr-FR" sz="2000" dirty="0"/>
              <a:t>Possibilité de définir des tags personnalisés : Custom Tags</a:t>
            </a:r>
          </a:p>
          <a:p>
            <a:pPr marL="536575" lvl="1" indent="-336550">
              <a:buFont typeface="Arial" charset="0"/>
              <a:buChar char="•"/>
            </a:pPr>
            <a:r>
              <a:rPr lang="fr-FR" sz="2000" dirty="0"/>
              <a:t>Distribué dans une librairie de tags</a:t>
            </a:r>
          </a:p>
          <a:p>
            <a:pPr marL="536575" lvl="1" indent="-336550">
              <a:buFont typeface="Arial" charset="0"/>
              <a:buChar char="•"/>
            </a:pPr>
            <a:endParaRPr lang="fr-FR" sz="2000" dirty="0"/>
          </a:p>
          <a:p>
            <a:pPr marL="536575" lvl="1" indent="-336550">
              <a:buFont typeface="Arial" charset="0"/>
              <a:buChar char="•"/>
            </a:pPr>
            <a:r>
              <a:rPr lang="fr-FR" sz="2000" dirty="0"/>
              <a:t>Tag files</a:t>
            </a:r>
          </a:p>
          <a:p>
            <a:pPr marL="719455" lvl="2" indent="-336550">
              <a:buFont typeface="Arial" charset="0"/>
              <a:buChar char="•"/>
            </a:pPr>
            <a:r>
              <a:rPr lang="fr-FR" sz="1600" dirty="0"/>
              <a:t>Fichier *.tag dans WEB-INF/tags</a:t>
            </a:r>
          </a:p>
          <a:p>
            <a:pPr marL="536575" lvl="1" indent="-336550">
              <a:buFont typeface="Arial" charset="0"/>
              <a:buChar char="•"/>
            </a:pPr>
            <a:r>
              <a:rPr lang="fr-FR" sz="2000" dirty="0"/>
              <a:t>Tag </a:t>
            </a:r>
            <a:r>
              <a:rPr lang="fr-FR" sz="2000" dirty="0" err="1"/>
              <a:t>handlers</a:t>
            </a:r>
            <a:endParaRPr lang="fr-FR" sz="2000" dirty="0"/>
          </a:p>
          <a:p>
            <a:pPr marL="719455" lvl="2" indent="-336550">
              <a:buFont typeface="Arial" charset="0"/>
              <a:buChar char="•"/>
            </a:pPr>
            <a:r>
              <a:rPr lang="fr-FR" sz="1600" dirty="0"/>
              <a:t>Fichier *.java</a:t>
            </a:r>
          </a:p>
          <a:p>
            <a:pPr marL="719455" lvl="2" indent="-336550">
              <a:buFont typeface="Arial" charset="0"/>
              <a:buChar char="•"/>
            </a:pPr>
            <a:r>
              <a:rPr lang="fr-FR" sz="1600" dirty="0"/>
              <a:t>Tag Library </a:t>
            </a:r>
            <a:r>
              <a:rPr lang="fr-FR" sz="1600" dirty="0" err="1"/>
              <a:t>Descriptor</a:t>
            </a:r>
            <a:r>
              <a:rPr lang="fr-FR" sz="1600" dirty="0"/>
              <a:t> (TLD)</a:t>
            </a:r>
          </a:p>
          <a:p>
            <a:pPr marL="200025" lvl="1" indent="0">
              <a:buNone/>
            </a:pPr>
            <a:endParaRPr lang="fr-FR" sz="2000" dirty="0"/>
          </a:p>
          <a:p>
            <a:pPr marL="536575" lvl="1" indent="-336550">
              <a:buFont typeface="Arial" charset="0"/>
              <a:buChar char="•"/>
            </a:pPr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170416384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Tag Files</a:t>
            </a:r>
          </a:p>
        </p:txBody>
      </p:sp>
      <p:sp>
        <p:nvSpPr>
          <p:cNvPr id="11" name="Espace réservé du contenu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4800"/>
          </a:xfrm>
        </p:spPr>
        <p:txBody>
          <a:bodyPr lIns="0">
            <a:normAutofit/>
          </a:bodyPr>
          <a:lstStyle/>
          <a:p>
            <a:pPr marL="536575" lvl="1" indent="-336550">
              <a:buFont typeface="Arial" charset="0"/>
              <a:buChar char="•"/>
            </a:pPr>
            <a:r>
              <a:rPr lang="fr-FR" sz="2000" dirty="0"/>
              <a:t>WEB-INF/tags/</a:t>
            </a:r>
            <a:r>
              <a:rPr lang="fr-FR" sz="2000" dirty="0" err="1"/>
              <a:t>response.tag</a:t>
            </a:r>
            <a:endParaRPr lang="fr-FR" sz="2000" dirty="0"/>
          </a:p>
          <a:p>
            <a:pPr marL="536575" lvl="1" indent="-336550">
              <a:buFont typeface="Arial" charset="0"/>
              <a:buChar char="•"/>
            </a:pPr>
            <a:endParaRPr lang="fr-FR" sz="2000" dirty="0"/>
          </a:p>
          <a:p>
            <a:pPr marL="536575" lvl="1" indent="-336550">
              <a:buFont typeface="Arial" charset="0"/>
              <a:buChar char="•"/>
            </a:pPr>
            <a:endParaRPr lang="fr-FR" sz="2000" dirty="0"/>
          </a:p>
          <a:p>
            <a:pPr marL="536575" lvl="1" indent="-336550">
              <a:buFont typeface="Arial" charset="0"/>
              <a:buChar char="•"/>
            </a:pPr>
            <a:endParaRPr lang="fr-FR" sz="2000" dirty="0"/>
          </a:p>
          <a:p>
            <a:pPr marL="536575" lvl="1" indent="-336550">
              <a:buFont typeface="Arial" charset="0"/>
              <a:buChar char="•"/>
            </a:pPr>
            <a:endParaRPr lang="fr-FR" sz="2000" dirty="0"/>
          </a:p>
          <a:p>
            <a:pPr marL="536575" lvl="1" indent="-336550">
              <a:buFont typeface="Arial" charset="0"/>
              <a:buChar char="•"/>
            </a:pPr>
            <a:r>
              <a:rPr lang="fr-FR" sz="2000" dirty="0" err="1"/>
              <a:t>Greeting.jsp</a:t>
            </a:r>
            <a:endParaRPr lang="fr-FR" sz="2000" dirty="0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6772" y="4127316"/>
            <a:ext cx="4698456" cy="7463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8667" y="2369843"/>
            <a:ext cx="5254667" cy="8255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1488770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Tag </a:t>
            </a:r>
            <a:r>
              <a:rPr lang="fr-FR" dirty="0" err="1"/>
              <a:t>Handlers</a:t>
            </a:r>
            <a:endParaRPr lang="fr-FR" dirty="0"/>
          </a:p>
        </p:txBody>
      </p:sp>
      <p:sp>
        <p:nvSpPr>
          <p:cNvPr id="11" name="Espace réservé du contenu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4800"/>
          </a:xfrm>
        </p:spPr>
        <p:txBody>
          <a:bodyPr lIns="0">
            <a:normAutofit/>
          </a:bodyPr>
          <a:lstStyle/>
          <a:p>
            <a:pPr marL="536575" lvl="1" indent="-336550">
              <a:buFont typeface="Arial" charset="0"/>
              <a:buChar char="•"/>
            </a:pPr>
            <a:r>
              <a:rPr lang="fr-FR" sz="2000" dirty="0"/>
              <a:t>Implémente l’interface </a:t>
            </a:r>
            <a:r>
              <a:rPr lang="fr-FR" sz="2000" dirty="0" err="1"/>
              <a:t>javax.servlet.jsp.tagext.SimpleTag</a:t>
            </a:r>
            <a:endParaRPr lang="fr-FR" sz="2000" dirty="0"/>
          </a:p>
          <a:p>
            <a:pPr marL="719455" lvl="2" indent="-336550">
              <a:buFont typeface="Arial" charset="0"/>
              <a:buChar char="•"/>
            </a:pPr>
            <a:r>
              <a:rPr lang="fr-FR" sz="1600" dirty="0" err="1"/>
              <a:t>doTag</a:t>
            </a:r>
            <a:r>
              <a:rPr lang="fr-FR" sz="1600" dirty="0"/>
              <a:t>()</a:t>
            </a:r>
          </a:p>
          <a:p>
            <a:pPr marL="719455" lvl="2" indent="-336550">
              <a:buFont typeface="Arial" charset="0"/>
              <a:buChar char="•"/>
            </a:pPr>
            <a:r>
              <a:rPr lang="fr-FR" sz="1600" dirty="0" err="1"/>
              <a:t>getParent</a:t>
            </a:r>
            <a:r>
              <a:rPr lang="fr-FR" sz="1600" dirty="0"/>
              <a:t>()</a:t>
            </a:r>
          </a:p>
          <a:p>
            <a:pPr marL="719455" lvl="2" indent="-336550">
              <a:buFont typeface="Arial" charset="0"/>
              <a:buChar char="•"/>
            </a:pPr>
            <a:r>
              <a:rPr lang="fr-FR" sz="1600" dirty="0" err="1"/>
              <a:t>setJspBody</a:t>
            </a:r>
            <a:r>
              <a:rPr lang="fr-FR" sz="1600" dirty="0"/>
              <a:t>()</a:t>
            </a:r>
          </a:p>
          <a:p>
            <a:pPr marL="719455" lvl="2" indent="-336550">
              <a:buFont typeface="Arial" charset="0"/>
              <a:buChar char="•"/>
            </a:pPr>
            <a:r>
              <a:rPr lang="fr-FR" sz="1600" dirty="0" err="1"/>
              <a:t>setJspContext</a:t>
            </a:r>
            <a:r>
              <a:rPr lang="fr-FR" sz="1600" dirty="0"/>
              <a:t>()</a:t>
            </a:r>
          </a:p>
          <a:p>
            <a:pPr marL="719455" lvl="2" indent="-336550">
              <a:buFont typeface="Arial" charset="0"/>
              <a:buChar char="•"/>
            </a:pPr>
            <a:r>
              <a:rPr lang="fr-FR" sz="1600" dirty="0" err="1"/>
              <a:t>setContext</a:t>
            </a:r>
            <a:r>
              <a:rPr lang="fr-FR" sz="1600" dirty="0"/>
              <a:t>()</a:t>
            </a:r>
          </a:p>
          <a:p>
            <a:pPr marL="536575" lvl="1" indent="-336550">
              <a:buFont typeface="Arial" charset="0"/>
              <a:buChar char="•"/>
            </a:pPr>
            <a:r>
              <a:rPr lang="fr-FR" sz="2000" dirty="0"/>
              <a:t>Etend </a:t>
            </a:r>
            <a:r>
              <a:rPr lang="fr-FR" sz="2000" dirty="0" err="1"/>
              <a:t>javax.servlet.jsp.tagext.SimpleTagSupport</a:t>
            </a:r>
            <a:r>
              <a:rPr lang="fr-FR" sz="2000" dirty="0"/>
              <a:t> (plus simple)</a:t>
            </a:r>
          </a:p>
          <a:p>
            <a:pPr marL="719455" lvl="2" indent="-336550">
              <a:buFont typeface="Arial" charset="0"/>
              <a:buChar char="•"/>
            </a:pPr>
            <a:r>
              <a:rPr lang="fr-FR" sz="1600" dirty="0" err="1"/>
              <a:t>doTag</a:t>
            </a:r>
            <a:r>
              <a:rPr lang="fr-FR" sz="1600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10653136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Tag </a:t>
            </a:r>
            <a:r>
              <a:rPr lang="fr-FR" dirty="0" err="1"/>
              <a:t>Handlers</a:t>
            </a:r>
            <a:endParaRPr lang="fr-FR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320" y="2500644"/>
            <a:ext cx="4981575" cy="2228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3076" y="2585705"/>
            <a:ext cx="5182961" cy="2228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8702" y="5564992"/>
            <a:ext cx="5594596" cy="4367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Espace réservé du contenu 2"/>
          <p:cNvSpPr txBox="1">
            <a:spLocks/>
          </p:cNvSpPr>
          <p:nvPr/>
        </p:nvSpPr>
        <p:spPr>
          <a:xfrm>
            <a:off x="1469419" y="1985950"/>
            <a:ext cx="2294506" cy="34258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00025" lvl="1" indent="0">
              <a:buNone/>
            </a:pPr>
            <a:r>
              <a:rPr lang="fr-FR" sz="1600" dirty="0"/>
              <a:t>com.test.HelloTag.java</a:t>
            </a:r>
          </a:p>
        </p:txBody>
      </p:sp>
      <p:sp>
        <p:nvSpPr>
          <p:cNvPr id="8" name="Espace réservé du contenu 2"/>
          <p:cNvSpPr txBox="1">
            <a:spLocks/>
          </p:cNvSpPr>
          <p:nvPr/>
        </p:nvSpPr>
        <p:spPr>
          <a:xfrm>
            <a:off x="7352767" y="1985950"/>
            <a:ext cx="2418553" cy="34258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00025" lvl="1" indent="0">
              <a:buNone/>
            </a:pPr>
            <a:r>
              <a:rPr lang="fr-FR" sz="1600" dirty="0"/>
              <a:t>WEB-INF/</a:t>
            </a:r>
            <a:r>
              <a:rPr lang="fr-FR" sz="1600" dirty="0" err="1"/>
              <a:t>tlds</a:t>
            </a:r>
            <a:r>
              <a:rPr lang="fr-FR" sz="1600" dirty="0"/>
              <a:t>/</a:t>
            </a:r>
            <a:r>
              <a:rPr lang="fr-FR" sz="1600" dirty="0" err="1"/>
              <a:t>custom.tld</a:t>
            </a:r>
            <a:endParaRPr lang="fr-FR" sz="1600" dirty="0"/>
          </a:p>
        </p:txBody>
      </p:sp>
      <p:sp>
        <p:nvSpPr>
          <p:cNvPr id="9" name="Espace réservé du contenu 2"/>
          <p:cNvSpPr txBox="1">
            <a:spLocks/>
          </p:cNvSpPr>
          <p:nvPr/>
        </p:nvSpPr>
        <p:spPr>
          <a:xfrm>
            <a:off x="5507294" y="5188782"/>
            <a:ext cx="1177412" cy="34258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00025" lvl="1" indent="0">
              <a:buNone/>
            </a:pPr>
            <a:r>
              <a:rPr lang="fr-FR" sz="1600" dirty="0" err="1"/>
              <a:t>Page.jsp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122908774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Conclusion</a:t>
            </a:r>
          </a:p>
        </p:txBody>
      </p:sp>
      <p:sp>
        <p:nvSpPr>
          <p:cNvPr id="4" name="Espace réservé du contenu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4800"/>
          </a:xfrm>
        </p:spPr>
        <p:txBody>
          <a:bodyPr lIns="0">
            <a:normAutofit/>
          </a:bodyPr>
          <a:lstStyle/>
          <a:p>
            <a:pPr marL="536575" lvl="1" indent="-336550">
              <a:buFont typeface="Arial" charset="0"/>
              <a:buChar char="•"/>
            </a:pPr>
            <a:r>
              <a:rPr lang="fr-FR" sz="2000" dirty="0"/>
              <a:t>Servlet : classe Java qui permet de créer du contenu dynamique</a:t>
            </a:r>
          </a:p>
          <a:p>
            <a:pPr marL="719455" lvl="2" indent="-336550">
              <a:buFont typeface="Arial" charset="0"/>
              <a:buChar char="•"/>
            </a:pPr>
            <a:r>
              <a:rPr lang="fr-FR" sz="1600" dirty="0" err="1"/>
              <a:t>Controleur</a:t>
            </a:r>
            <a:r>
              <a:rPr lang="fr-FR" sz="1600" dirty="0"/>
              <a:t> </a:t>
            </a:r>
          </a:p>
          <a:p>
            <a:pPr marL="536575" lvl="1" indent="-336550">
              <a:buFont typeface="Arial" charset="0"/>
              <a:buChar char="•"/>
            </a:pPr>
            <a:r>
              <a:rPr lang="fr-FR" sz="2000" dirty="0"/>
              <a:t>JSP : HTML avec du code Java</a:t>
            </a:r>
          </a:p>
          <a:p>
            <a:pPr marL="719455" lvl="2" indent="-336550">
              <a:buFont typeface="Arial" charset="0"/>
              <a:buChar char="•"/>
            </a:pPr>
            <a:r>
              <a:rPr lang="fr-FR" sz="1600" dirty="0"/>
              <a:t>Vue</a:t>
            </a:r>
          </a:p>
          <a:p>
            <a:pPr marL="536575" lvl="1" indent="-336550">
              <a:buFont typeface="Arial" charset="0"/>
              <a:buChar char="•"/>
            </a:pPr>
            <a:r>
              <a:rPr lang="fr-FR" sz="2000" dirty="0"/>
              <a:t>De base JSP n’est pas très lisible</a:t>
            </a:r>
          </a:p>
          <a:p>
            <a:pPr marL="719455" lvl="2" indent="-336550">
              <a:buFont typeface="Arial" charset="0"/>
              <a:buChar char="•"/>
            </a:pPr>
            <a:r>
              <a:rPr lang="fr-FR" sz="1600" dirty="0"/>
              <a:t>Actions Tags</a:t>
            </a:r>
          </a:p>
          <a:p>
            <a:pPr marL="719455" lvl="2" indent="-336550">
              <a:buFont typeface="Arial" charset="0"/>
              <a:buChar char="•"/>
            </a:pPr>
            <a:r>
              <a:rPr lang="fr-FR" sz="1600" dirty="0"/>
              <a:t>Expression </a:t>
            </a:r>
            <a:r>
              <a:rPr lang="fr-FR" sz="1600" dirty="0" err="1"/>
              <a:t>Language</a:t>
            </a:r>
            <a:r>
              <a:rPr lang="fr-FR" sz="1600" dirty="0"/>
              <a:t> (EL)</a:t>
            </a:r>
          </a:p>
          <a:p>
            <a:pPr marL="719455" lvl="2" indent="-336550">
              <a:buFont typeface="Arial" charset="0"/>
              <a:buChar char="•"/>
            </a:pPr>
            <a:r>
              <a:rPr lang="fr-FR" sz="1600" dirty="0"/>
              <a:t>JSTL</a:t>
            </a:r>
          </a:p>
          <a:p>
            <a:pPr marL="719455" lvl="2" indent="-336550">
              <a:buFont typeface="Arial" charset="0"/>
              <a:buChar char="•"/>
            </a:pPr>
            <a:r>
              <a:rPr lang="fr-FR" sz="1600" dirty="0"/>
              <a:t>Custom Tags</a:t>
            </a:r>
          </a:p>
          <a:p>
            <a:pPr marL="719455" lvl="2" indent="-336550">
              <a:buFont typeface="Arial" charset="0"/>
              <a:buChar char="•"/>
            </a:pPr>
            <a:r>
              <a:rPr lang="fr-FR" sz="1600" dirty="0"/>
              <a:t>Fragments</a:t>
            </a:r>
          </a:p>
          <a:p>
            <a:pPr marL="200025" lvl="1" indent="0">
              <a:buNone/>
            </a:pPr>
            <a:endParaRPr lang="fr-FR" sz="2000" dirty="0"/>
          </a:p>
          <a:p>
            <a:pPr marL="719455" lvl="2" indent="-336550">
              <a:buFont typeface="Arial" charset="0"/>
              <a:buChar char="•"/>
            </a:pPr>
            <a:endParaRPr lang="fr-FR" sz="1600" dirty="0"/>
          </a:p>
          <a:p>
            <a:pPr marL="536575" lvl="1" indent="-336550">
              <a:buFont typeface="Arial" charset="0"/>
              <a:buChar char="•"/>
            </a:pPr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91023598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643363"/>
            <a:ext cx="7620000" cy="509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1267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Java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4800"/>
          </a:xfrm>
        </p:spPr>
        <p:txBody>
          <a:bodyPr lIns="0">
            <a:normAutofit/>
          </a:bodyPr>
          <a:lstStyle/>
          <a:p>
            <a:pPr marL="536575" lvl="1" indent="-336550">
              <a:buFont typeface="Arial" charset="0"/>
              <a:buChar char="•"/>
            </a:pPr>
            <a:r>
              <a:rPr lang="fr-FR" sz="2000" dirty="0"/>
              <a:t>Langage de POO</a:t>
            </a:r>
          </a:p>
          <a:p>
            <a:pPr marL="536575" lvl="1" indent="-336550">
              <a:buFont typeface="Arial" charset="0"/>
              <a:buChar char="•"/>
            </a:pPr>
            <a:r>
              <a:rPr lang="fr-FR" sz="2000" dirty="0"/>
              <a:t>Propriété de SUN Microsystems puis Oracle depuis 2009</a:t>
            </a:r>
          </a:p>
          <a:p>
            <a:pPr marL="536575" lvl="1" indent="-336550">
              <a:buFont typeface="Arial" charset="0"/>
              <a:buChar char="•"/>
            </a:pPr>
            <a:r>
              <a:rPr lang="fr-FR" sz="2000" dirty="0"/>
              <a:t>Remplacement du C++ chez Sun</a:t>
            </a:r>
          </a:p>
          <a:p>
            <a:pPr marL="536575" lvl="1" indent="-336550">
              <a:buFont typeface="Arial" charset="0"/>
              <a:buChar char="•"/>
            </a:pPr>
            <a:r>
              <a:rPr lang="fr-FR" sz="2000" dirty="0"/>
              <a:t>Première version en 1995</a:t>
            </a:r>
          </a:p>
          <a:p>
            <a:pPr marL="719455" lvl="2" indent="-336550">
              <a:buFont typeface="Arial" charset="0"/>
              <a:buChar char="•"/>
            </a:pPr>
            <a:endParaRPr lang="fr-FR" sz="1600" dirty="0"/>
          </a:p>
          <a:p>
            <a:pPr marL="536575" lvl="1" indent="-336550">
              <a:buFont typeface="Arial" charset="0"/>
              <a:buChar char="•"/>
            </a:pPr>
            <a:endParaRPr lang="fr-FR" sz="1600" dirty="0"/>
          </a:p>
        </p:txBody>
      </p:sp>
      <p:sp>
        <p:nvSpPr>
          <p:cNvPr id="4" name="ZoneTexte 3"/>
          <p:cNvSpPr txBox="1"/>
          <p:nvPr/>
        </p:nvSpPr>
        <p:spPr>
          <a:xfrm>
            <a:off x="14409683" y="12612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4300" y="1845734"/>
            <a:ext cx="1580444" cy="2844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1051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Java ? 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4800"/>
          </a:xfrm>
        </p:spPr>
        <p:txBody>
          <a:bodyPr lIns="0">
            <a:normAutofit/>
          </a:bodyPr>
          <a:lstStyle/>
          <a:p>
            <a:pPr marL="536575" lvl="1" indent="-336550">
              <a:buFont typeface="Arial" charset="0"/>
              <a:buChar char="•"/>
            </a:pPr>
            <a:r>
              <a:rPr lang="fr-FR" sz="2000" dirty="0"/>
              <a:t>Notions clés de la POO ?</a:t>
            </a:r>
          </a:p>
          <a:p>
            <a:pPr marL="536575" lvl="1" indent="-336550">
              <a:buFont typeface="Arial" charset="0"/>
              <a:buChar char="•"/>
            </a:pPr>
            <a:r>
              <a:rPr lang="fr-FR" sz="2000" dirty="0"/>
              <a:t>Interprété ? Compilé ?</a:t>
            </a:r>
          </a:p>
          <a:p>
            <a:pPr marL="536575" lvl="1" indent="-336550">
              <a:buFont typeface="Arial" charset="0"/>
              <a:buChar char="•"/>
            </a:pPr>
            <a:r>
              <a:rPr lang="fr-FR" sz="2000" dirty="0"/>
              <a:t>Portable ?</a:t>
            </a:r>
          </a:p>
          <a:p>
            <a:pPr marL="536575" lvl="1" indent="-336550">
              <a:buFont typeface="Arial" charset="0"/>
              <a:buChar char="•"/>
            </a:pPr>
            <a:r>
              <a:rPr lang="fr-FR" sz="2000" dirty="0"/>
              <a:t>Gestion de la mémoire ?</a:t>
            </a:r>
            <a:endParaRPr lang="fr-FR" sz="1600" dirty="0"/>
          </a:p>
          <a:p>
            <a:pPr marL="719455" lvl="2" indent="-336550">
              <a:buFont typeface="Arial" charset="0"/>
              <a:buChar char="•"/>
            </a:pPr>
            <a:endParaRPr lang="fr-FR" sz="1600" dirty="0"/>
          </a:p>
          <a:p>
            <a:pPr marL="536575" lvl="1" indent="-336550">
              <a:buFont typeface="Arial" charset="0"/>
              <a:buChar char="•"/>
            </a:pPr>
            <a:endParaRPr lang="fr-FR" sz="1600" dirty="0"/>
          </a:p>
        </p:txBody>
      </p:sp>
      <p:sp>
        <p:nvSpPr>
          <p:cNvPr id="4" name="ZoneTexte 3"/>
          <p:cNvSpPr txBox="1"/>
          <p:nvPr/>
        </p:nvSpPr>
        <p:spPr>
          <a:xfrm>
            <a:off x="14409683" y="12612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4300" y="1845734"/>
            <a:ext cx="1580444" cy="2844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3690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8332" y="1995453"/>
            <a:ext cx="4181529" cy="3725362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JRE ? JDK ? Java SE ? Java EE ?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4800"/>
          </a:xfrm>
        </p:spPr>
        <p:txBody>
          <a:bodyPr lIns="0">
            <a:normAutofit/>
          </a:bodyPr>
          <a:lstStyle/>
          <a:p>
            <a:pPr marL="536575" lvl="1" indent="-336550">
              <a:buFont typeface="Arial" charset="0"/>
              <a:buChar char="•"/>
            </a:pPr>
            <a:r>
              <a:rPr lang="fr-FR" sz="2000" dirty="0"/>
              <a:t>Java SE</a:t>
            </a:r>
          </a:p>
          <a:p>
            <a:pPr marL="719455" lvl="2" indent="-336550">
              <a:buFont typeface="Arial" charset="0"/>
              <a:buChar char="•"/>
            </a:pPr>
            <a:r>
              <a:rPr lang="fr-FR" sz="1600" dirty="0"/>
              <a:t>API de base pour le développement d’applications</a:t>
            </a:r>
          </a:p>
          <a:p>
            <a:pPr marL="536575" lvl="1" indent="-336550">
              <a:buFont typeface="Arial" charset="0"/>
              <a:buChar char="•"/>
            </a:pPr>
            <a:r>
              <a:rPr lang="fr-FR" sz="2000" dirty="0"/>
              <a:t>Java EE</a:t>
            </a:r>
          </a:p>
          <a:p>
            <a:pPr marL="719455" lvl="2" indent="-336550">
              <a:buFont typeface="Arial" charset="0"/>
              <a:buChar char="•"/>
            </a:pPr>
            <a:r>
              <a:rPr lang="fr-FR" sz="1600" dirty="0"/>
              <a:t>Extension de Java SE pour le développement d’applications d’entreprise</a:t>
            </a:r>
          </a:p>
          <a:p>
            <a:pPr marL="536575" lvl="1" indent="-336550">
              <a:buFont typeface="Arial" charset="0"/>
              <a:buChar char="•"/>
            </a:pPr>
            <a:r>
              <a:rPr lang="fr-FR" sz="2000" dirty="0"/>
              <a:t>JRE : Java </a:t>
            </a:r>
            <a:r>
              <a:rPr lang="fr-FR" sz="2000" dirty="0" err="1"/>
              <a:t>Runtime</a:t>
            </a:r>
            <a:r>
              <a:rPr lang="fr-FR" sz="2000" dirty="0"/>
              <a:t> </a:t>
            </a:r>
            <a:r>
              <a:rPr lang="fr-FR" sz="2000" dirty="0" err="1"/>
              <a:t>Environment</a:t>
            </a:r>
            <a:endParaRPr lang="fr-FR" sz="2000" dirty="0"/>
          </a:p>
          <a:p>
            <a:pPr marL="719455" lvl="2" indent="-336550">
              <a:buFont typeface="Arial" charset="0"/>
              <a:buChar char="•"/>
            </a:pPr>
            <a:r>
              <a:rPr lang="fr-FR" sz="1600" dirty="0"/>
              <a:t>Exécution des programmes Java</a:t>
            </a:r>
          </a:p>
          <a:p>
            <a:pPr marL="719455" lvl="2" indent="-336550">
              <a:buFont typeface="Arial" charset="0"/>
              <a:buChar char="•"/>
            </a:pPr>
            <a:r>
              <a:rPr lang="fr-FR" sz="1600" dirty="0"/>
              <a:t>JVM</a:t>
            </a:r>
          </a:p>
          <a:p>
            <a:pPr marL="536575" lvl="1" indent="-336550">
              <a:buFont typeface="Arial" charset="0"/>
              <a:buChar char="•"/>
            </a:pPr>
            <a:r>
              <a:rPr lang="fr-FR" sz="2000" dirty="0"/>
              <a:t>JDK : Java </a:t>
            </a:r>
            <a:r>
              <a:rPr lang="fr-FR" sz="2000" dirty="0" err="1"/>
              <a:t>Development</a:t>
            </a:r>
            <a:r>
              <a:rPr lang="fr-FR" sz="2000" dirty="0"/>
              <a:t> Kit</a:t>
            </a:r>
          </a:p>
          <a:p>
            <a:pPr marL="719455" lvl="2" indent="-336550">
              <a:buFont typeface="Arial" charset="0"/>
              <a:buChar char="•"/>
            </a:pPr>
            <a:r>
              <a:rPr lang="fr-FR" sz="1600" dirty="0"/>
              <a:t>Bibliothèques logicielles</a:t>
            </a:r>
          </a:p>
          <a:p>
            <a:pPr marL="719455" lvl="2" indent="-336550">
              <a:buFont typeface="Arial" charset="0"/>
              <a:buChar char="•"/>
            </a:pPr>
            <a:r>
              <a:rPr lang="fr-FR" sz="1600" dirty="0"/>
              <a:t>Outils (compilation, </a:t>
            </a:r>
            <a:r>
              <a:rPr lang="mr-IN" sz="1600" dirty="0"/>
              <a:t>…</a:t>
            </a:r>
            <a:r>
              <a:rPr lang="fr-FR" sz="1600" dirty="0"/>
              <a:t>)</a:t>
            </a:r>
          </a:p>
          <a:p>
            <a:pPr marL="536575" lvl="1" indent="-336550">
              <a:buFont typeface="Arial" charset="0"/>
              <a:buChar char="•"/>
            </a:pPr>
            <a:r>
              <a:rPr lang="fr-FR" sz="2000" dirty="0"/>
              <a:t>JSR : Java </a:t>
            </a:r>
            <a:r>
              <a:rPr lang="fr-FR" sz="2000" dirty="0" err="1"/>
              <a:t>Specification</a:t>
            </a:r>
            <a:r>
              <a:rPr lang="fr-FR" sz="2000" dirty="0"/>
              <a:t> </a:t>
            </a:r>
            <a:r>
              <a:rPr lang="fr-FR" sz="2000" dirty="0" err="1"/>
              <a:t>Requests</a:t>
            </a:r>
            <a:endParaRPr lang="fr-FR" sz="2000" dirty="0"/>
          </a:p>
        </p:txBody>
      </p:sp>
      <p:sp>
        <p:nvSpPr>
          <p:cNvPr id="4" name="ZoneTexte 3"/>
          <p:cNvSpPr txBox="1"/>
          <p:nvPr/>
        </p:nvSpPr>
        <p:spPr>
          <a:xfrm>
            <a:off x="14409683" y="12612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003734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From</a:t>
            </a:r>
            <a:r>
              <a:rPr lang="fr-FR" dirty="0"/>
              <a:t> J2EE to Jakarta EE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4800"/>
          </a:xfrm>
        </p:spPr>
        <p:txBody>
          <a:bodyPr lIns="0">
            <a:normAutofit/>
          </a:bodyPr>
          <a:lstStyle/>
          <a:p>
            <a:pPr marL="536575" lvl="1" indent="-336550">
              <a:buFont typeface="Arial" charset="0"/>
              <a:buChar char="•"/>
            </a:pPr>
            <a:r>
              <a:rPr lang="fr-FR" sz="2000" dirty="0"/>
              <a:t>Spécification pour la plateforme Java destinée aux applications d’entreprise</a:t>
            </a:r>
          </a:p>
          <a:p>
            <a:pPr marL="536575" lvl="1" indent="-336550">
              <a:buFont typeface="Arial" charset="0"/>
              <a:buChar char="•"/>
            </a:pPr>
            <a:r>
              <a:rPr lang="fr-FR" sz="2000" dirty="0"/>
              <a:t>Appellations :</a:t>
            </a:r>
          </a:p>
          <a:p>
            <a:pPr marL="719455" lvl="2" indent="-336550">
              <a:buFont typeface="Arial" charset="0"/>
              <a:buChar char="•"/>
            </a:pPr>
            <a:r>
              <a:rPr lang="fr-FR" sz="1600" dirty="0"/>
              <a:t>Java 2 Platform Enterprise Edition (J2EE)</a:t>
            </a:r>
          </a:p>
          <a:p>
            <a:pPr marL="719455" lvl="2" indent="-336550">
              <a:buFont typeface="Arial" charset="0"/>
              <a:buChar char="•"/>
            </a:pPr>
            <a:r>
              <a:rPr lang="fr-FR" sz="1600" dirty="0"/>
              <a:t>Java Platform Enterprise Edition (Java EE) (Depuis la version 5)</a:t>
            </a:r>
          </a:p>
          <a:p>
            <a:pPr marL="719455" lvl="2" indent="-336550">
              <a:buFont typeface="Arial" charset="0"/>
              <a:buChar char="•"/>
            </a:pPr>
            <a:r>
              <a:rPr lang="fr-FR" sz="1600" dirty="0"/>
              <a:t>Jakarta EE (Depuis 2018 repris par la Fondation Eclipse)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14409683" y="12612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7817" y="3722822"/>
            <a:ext cx="2540000" cy="254000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DF85A8F5-8C12-0D41-9A14-8DAAB50EA7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0683" y="3807208"/>
            <a:ext cx="3873500" cy="217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118564"/>
      </p:ext>
    </p:extLst>
  </p:cSld>
  <p:clrMapOvr>
    <a:masterClrMapping/>
  </p:clrMapOvr>
</p:sld>
</file>

<file path=ppt/theme/theme1.xml><?xml version="1.0" encoding="utf-8"?>
<a:theme xmlns:a="http://schemas.openxmlformats.org/drawingml/2006/main" name="Rétrospection">
  <a:themeElements>
    <a:clrScheme name="Rétrospection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étrospectio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étrospection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Bureau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55208</TotalTime>
  <Words>1797</Words>
  <Application>Microsoft Macintosh PowerPoint</Application>
  <PresentationFormat>Grand écran</PresentationFormat>
  <Paragraphs>385</Paragraphs>
  <Slides>59</Slides>
  <Notes>5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59</vt:i4>
      </vt:variant>
    </vt:vector>
  </HeadingPairs>
  <TitlesOfParts>
    <vt:vector size="63" baseType="lpstr">
      <vt:lpstr>Arial</vt:lpstr>
      <vt:lpstr>Calibri</vt:lpstr>
      <vt:lpstr>Calibri Light</vt:lpstr>
      <vt:lpstr>Rétrospection</vt:lpstr>
      <vt:lpstr>Java EE / Jakarta EE</vt:lpstr>
      <vt:lpstr>Qui suis-je ?</vt:lpstr>
      <vt:lpstr>Le programme</vt:lpstr>
      <vt:lpstr>Attentes</vt:lpstr>
      <vt:lpstr>Introduction à Jakarta EE</vt:lpstr>
      <vt:lpstr>Java</vt:lpstr>
      <vt:lpstr>Java ? </vt:lpstr>
      <vt:lpstr>JRE ? JDK ? Java SE ? Java EE ?</vt:lpstr>
      <vt:lpstr>From J2EE to Jakarta EE</vt:lpstr>
      <vt:lpstr>Java EE 8 vs Jakarta EE 8</vt:lpstr>
      <vt:lpstr>Jakarta EE</vt:lpstr>
      <vt:lpstr>Java EE</vt:lpstr>
      <vt:lpstr>Java EE</vt:lpstr>
      <vt:lpstr>Environnement de développement</vt:lpstr>
      <vt:lpstr>Maven</vt:lpstr>
      <vt:lpstr>Maven</vt:lpstr>
      <vt:lpstr>Présentation PowerPoint</vt:lpstr>
      <vt:lpstr>Servlet</vt:lpstr>
      <vt:lpstr>Web ?</vt:lpstr>
      <vt:lpstr>Application web</vt:lpstr>
      <vt:lpstr>Servlet (HTTP)</vt:lpstr>
      <vt:lpstr>Servlet</vt:lpstr>
      <vt:lpstr>Cycle de vie</vt:lpstr>
      <vt:lpstr>doGet, doPost, doPut, etc.</vt:lpstr>
      <vt:lpstr>HttpServletRequest</vt:lpstr>
      <vt:lpstr>HttpServletResponse</vt:lpstr>
      <vt:lpstr>Exemple</vt:lpstr>
      <vt:lpstr>Servlet Listener</vt:lpstr>
      <vt:lpstr>Servlet Listener</vt:lpstr>
      <vt:lpstr>Servlet Filters</vt:lpstr>
      <vt:lpstr>Servlet Filters</vt:lpstr>
      <vt:lpstr>Présentation PowerPoint</vt:lpstr>
      <vt:lpstr>JSP</vt:lpstr>
      <vt:lpstr>JSP</vt:lpstr>
      <vt:lpstr>Présentation PowerPoint</vt:lpstr>
      <vt:lpstr>JSP</vt:lpstr>
      <vt:lpstr>JSP</vt:lpstr>
      <vt:lpstr>WTF ?!</vt:lpstr>
      <vt:lpstr>WTF ?!</vt:lpstr>
      <vt:lpstr>JSP Action Tags</vt:lpstr>
      <vt:lpstr>jsp:useBean</vt:lpstr>
      <vt:lpstr>jsp:setProperty</vt:lpstr>
      <vt:lpstr>jsp:getProperty</vt:lpstr>
      <vt:lpstr>jsp:forward</vt:lpstr>
      <vt:lpstr>jsp:include</vt:lpstr>
      <vt:lpstr>Expression Language EL</vt:lpstr>
      <vt:lpstr>Variables implicites</vt:lpstr>
      <vt:lpstr>Opérateur</vt:lpstr>
      <vt:lpstr>JSTL</vt:lpstr>
      <vt:lpstr>JSTL</vt:lpstr>
      <vt:lpstr>JSTL Core</vt:lpstr>
      <vt:lpstr>JSTL i18n</vt:lpstr>
      <vt:lpstr>JSTL Functions</vt:lpstr>
      <vt:lpstr>Custom Tags</vt:lpstr>
      <vt:lpstr>Tag Files</vt:lpstr>
      <vt:lpstr>Tag Handlers</vt:lpstr>
      <vt:lpstr>Tag Handlers</vt:lpstr>
      <vt:lpstr>Conclusion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 EE</dc:title>
  <dc:creator>Utilisateur de Microsoft Office</dc:creator>
  <cp:lastModifiedBy>Microsoft Office User</cp:lastModifiedBy>
  <cp:revision>235</cp:revision>
  <dcterms:created xsi:type="dcterms:W3CDTF">2018-12-26T16:23:52Z</dcterms:created>
  <dcterms:modified xsi:type="dcterms:W3CDTF">2020-01-17T17:39:28Z</dcterms:modified>
</cp:coreProperties>
</file>